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68" r:id="rId2"/>
    <p:sldId id="343" r:id="rId3"/>
    <p:sldId id="390" r:id="rId4"/>
    <p:sldId id="322" r:id="rId5"/>
    <p:sldId id="344" r:id="rId6"/>
    <p:sldId id="345" r:id="rId7"/>
    <p:sldId id="346" r:id="rId8"/>
    <p:sldId id="347" r:id="rId9"/>
    <p:sldId id="328" r:id="rId10"/>
    <p:sldId id="389" r:id="rId11"/>
    <p:sldId id="387" r:id="rId12"/>
    <p:sldId id="398" r:id="rId13"/>
    <p:sldId id="399" r:id="rId14"/>
    <p:sldId id="400" r:id="rId15"/>
    <p:sldId id="332" r:id="rId16"/>
    <p:sldId id="333" r:id="rId17"/>
    <p:sldId id="336" r:id="rId18"/>
    <p:sldId id="337" r:id="rId19"/>
    <p:sldId id="404" r:id="rId20"/>
    <p:sldId id="403" r:id="rId21"/>
    <p:sldId id="405" r:id="rId22"/>
    <p:sldId id="402" r:id="rId23"/>
    <p:sldId id="409" r:id="rId24"/>
    <p:sldId id="406" r:id="rId25"/>
    <p:sldId id="410" r:id="rId26"/>
    <p:sldId id="407" r:id="rId27"/>
    <p:sldId id="408" r:id="rId28"/>
    <p:sldId id="391" r:id="rId29"/>
  </p:sldIdLst>
  <p:sldSz cx="13004800" cy="9753600"/>
  <p:notesSz cx="6858000" cy="9144000"/>
  <p:embeddedFontLst>
    <p:embeddedFont>
      <p:font typeface="Helvetica Neue Light" panose="020B0604020202020204" charset="0"/>
      <p:regular r:id="rId31"/>
      <p:bold r:id="rId32"/>
      <p:italic r:id="rId33"/>
      <p:boldItalic r:id="rId34"/>
    </p:embeddedFont>
    <p:embeddedFont>
      <p:font typeface="Helvetica Neue"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5C0E"/>
    <a:srgbClr val="E66C10"/>
    <a:srgbClr val="88005D"/>
    <a:srgbClr val="FF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431" autoAdjust="0"/>
  </p:normalViewPr>
  <p:slideViewPr>
    <p:cSldViewPr snapToGrid="0">
      <p:cViewPr varScale="1">
        <p:scale>
          <a:sx n="46" d="100"/>
          <a:sy n="46" d="100"/>
        </p:scale>
        <p:origin x="145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Professeur\Documents\Colloques\ARIS%202020\PPT%20Symposium\Etude%20sur%20la%20perception%20de%20l'utilisabilit&#233;%20de%20l'application%20web%20sant&#233;%20(r&#233;pons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Helvetica Neue" panose="020B0604020202020204" charset="0"/>
              <a:ea typeface="+mn-ea"/>
              <a:cs typeface="+mn-cs"/>
            </a:defRPr>
          </a:pPr>
          <a:endParaRPr lang="fr-FR"/>
        </a:p>
      </c:txPr>
    </c:title>
    <c:autoTitleDeleted val="0"/>
    <c:plotArea>
      <c:layout/>
      <c:barChart>
        <c:barDir val="col"/>
        <c:grouping val="clustered"/>
        <c:varyColors val="0"/>
        <c:ser>
          <c:idx val="0"/>
          <c:order val="0"/>
          <c:tx>
            <c:strRef>
              <c:f>'Réponses au formulaire 1'!$Q$1</c:f>
              <c:strCache>
                <c:ptCount val="1"/>
                <c:pt idx="0">
                  <c:v>SUS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Helvetica Neue" panose="020B060402020202020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'Réponses au formulaire 1'!$Q$2:$Q$4</c:f>
              <c:numCache>
                <c:formatCode>General</c:formatCode>
                <c:ptCount val="3"/>
                <c:pt idx="0">
                  <c:v>62.5</c:v>
                </c:pt>
                <c:pt idx="1">
                  <c:v>35</c:v>
                </c:pt>
                <c:pt idx="2">
                  <c:v>55</c:v>
                </c:pt>
              </c:numCache>
            </c:numRef>
          </c:val>
          <c:extLst>
            <c:ext xmlns:c16="http://schemas.microsoft.com/office/drawing/2014/chart" uri="{C3380CC4-5D6E-409C-BE32-E72D297353CC}">
              <c16:uniqueId val="{00000000-FC67-4C9F-B38C-69F8F21C3C8D}"/>
            </c:ext>
          </c:extLst>
        </c:ser>
        <c:dLbls>
          <c:dLblPos val="outEnd"/>
          <c:showLegendKey val="0"/>
          <c:showVal val="1"/>
          <c:showCatName val="0"/>
          <c:showSerName val="0"/>
          <c:showPercent val="0"/>
          <c:showBubbleSize val="0"/>
        </c:dLbls>
        <c:gapWidth val="219"/>
        <c:overlap val="-27"/>
        <c:axId val="1566689056"/>
        <c:axId val="1566693216"/>
      </c:barChart>
      <c:catAx>
        <c:axId val="15666890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Helvetica Neue" panose="020B0604020202020204" charset="0"/>
                <a:ea typeface="+mn-ea"/>
                <a:cs typeface="+mn-cs"/>
              </a:defRPr>
            </a:pPr>
            <a:endParaRPr lang="fr-FR"/>
          </a:p>
        </c:txPr>
        <c:crossAx val="1566693216"/>
        <c:crosses val="autoZero"/>
        <c:auto val="1"/>
        <c:lblAlgn val="ctr"/>
        <c:lblOffset val="100"/>
        <c:noMultiLvlLbl val="0"/>
      </c:catAx>
      <c:valAx>
        <c:axId val="156669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Helvetica Neue" panose="020B0604020202020204" charset="0"/>
                <a:ea typeface="+mn-ea"/>
                <a:cs typeface="+mn-cs"/>
              </a:defRPr>
            </a:pPr>
            <a:endParaRPr lang="fr-FR"/>
          </a:p>
        </c:txPr>
        <c:crossAx val="1566689056"/>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Helvetica Neue" panose="020B060402020202020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65F4F-67DA-4D86-9DE2-C084EEE0536E}" type="doc">
      <dgm:prSet loTypeId="urn:microsoft.com/office/officeart/2005/8/layout/venn1" loCatId="relationship" qsTypeId="urn:microsoft.com/office/officeart/2005/8/quickstyle/simple1" qsCatId="simple" csTypeId="urn:microsoft.com/office/officeart/2005/8/colors/colorful1" csCatId="colorful" phldr="1"/>
      <dgm:spPr/>
    </dgm:pt>
    <dgm:pt modelId="{9192274C-510A-48EA-84F3-F2C1011A46EE}">
      <dgm:prSet phldrT="[Texte]"/>
      <dgm:spPr/>
      <dgm:t>
        <a:bodyPr/>
        <a:lstStyle/>
        <a:p>
          <a:r>
            <a:rPr lang="fr-FR" dirty="0" smtClean="0">
              <a:latin typeface="Helvetica Neue" panose="020B0604020202020204" charset="0"/>
            </a:rPr>
            <a:t>Profs partenaires</a:t>
          </a:r>
        </a:p>
        <a:p>
          <a:r>
            <a:rPr lang="fr-FR" dirty="0" smtClean="0">
              <a:latin typeface="Helvetica Neue" panose="020B0604020202020204" charset="0"/>
            </a:rPr>
            <a:t>= Tests</a:t>
          </a:r>
          <a:endParaRPr lang="fr-FR" dirty="0">
            <a:latin typeface="Helvetica Neue" panose="020B0604020202020204" charset="0"/>
          </a:endParaRPr>
        </a:p>
      </dgm:t>
    </dgm:pt>
    <dgm:pt modelId="{F670CC7A-2839-4355-9658-52DE473420EC}" type="parTrans" cxnId="{88A1F24C-E820-48D4-B3D2-5E32A3A7C351}">
      <dgm:prSet/>
      <dgm:spPr/>
      <dgm:t>
        <a:bodyPr/>
        <a:lstStyle/>
        <a:p>
          <a:endParaRPr lang="fr-FR">
            <a:latin typeface="Helvetica Neue" panose="020B0604020202020204" charset="0"/>
          </a:endParaRPr>
        </a:p>
      </dgm:t>
    </dgm:pt>
    <dgm:pt modelId="{1119E6D9-03D3-4167-BFD0-7B4A69976017}" type="sibTrans" cxnId="{88A1F24C-E820-48D4-B3D2-5E32A3A7C351}">
      <dgm:prSet/>
      <dgm:spPr/>
      <dgm:t>
        <a:bodyPr/>
        <a:lstStyle/>
        <a:p>
          <a:endParaRPr lang="fr-FR">
            <a:latin typeface="Helvetica Neue" panose="020B0604020202020204" charset="0"/>
          </a:endParaRPr>
        </a:p>
      </dgm:t>
    </dgm:pt>
    <dgm:pt modelId="{30B6FCA2-5741-4D13-963E-5656AC6B3193}">
      <dgm:prSet phldrT="[Texte]"/>
      <dgm:spPr/>
      <dgm:t>
        <a:bodyPr/>
        <a:lstStyle/>
        <a:p>
          <a:r>
            <a:rPr lang="fr-FR" dirty="0" smtClean="0">
              <a:latin typeface="Helvetica Neue" panose="020B0604020202020204" charset="0"/>
            </a:rPr>
            <a:t>Nous </a:t>
          </a:r>
        </a:p>
        <a:p>
          <a:r>
            <a:rPr lang="fr-FR" dirty="0" smtClean="0">
              <a:latin typeface="Helvetica Neue" panose="020B0604020202020204" charset="0"/>
            </a:rPr>
            <a:t>= Intégration</a:t>
          </a:r>
          <a:endParaRPr lang="fr-FR" dirty="0">
            <a:latin typeface="Helvetica Neue" panose="020B0604020202020204" charset="0"/>
          </a:endParaRPr>
        </a:p>
      </dgm:t>
    </dgm:pt>
    <dgm:pt modelId="{9E1F9786-489E-4871-A44F-9DF81184CBAD}" type="parTrans" cxnId="{BE60A926-8F40-479C-A0FB-B6192741CC12}">
      <dgm:prSet/>
      <dgm:spPr/>
      <dgm:t>
        <a:bodyPr/>
        <a:lstStyle/>
        <a:p>
          <a:endParaRPr lang="fr-FR">
            <a:latin typeface="Helvetica Neue" panose="020B0604020202020204" charset="0"/>
          </a:endParaRPr>
        </a:p>
      </dgm:t>
    </dgm:pt>
    <dgm:pt modelId="{0F84EC5F-B61B-41A6-8F72-286366EE9620}" type="sibTrans" cxnId="{BE60A926-8F40-479C-A0FB-B6192741CC12}">
      <dgm:prSet/>
      <dgm:spPr/>
      <dgm:t>
        <a:bodyPr/>
        <a:lstStyle/>
        <a:p>
          <a:endParaRPr lang="fr-FR">
            <a:latin typeface="Helvetica Neue" panose="020B0604020202020204" charset="0"/>
          </a:endParaRPr>
        </a:p>
      </dgm:t>
    </dgm:pt>
    <dgm:pt modelId="{BEAF1B75-D06E-4A79-8021-2DDCB2AE1C8D}">
      <dgm:prSet phldrT="[Texte]"/>
      <dgm:spPr/>
      <dgm:t>
        <a:bodyPr/>
        <a:lstStyle/>
        <a:p>
          <a:r>
            <a:rPr lang="fr-FR" dirty="0" smtClean="0">
              <a:latin typeface="Helvetica Neue" panose="020B0604020202020204" charset="0"/>
            </a:rPr>
            <a:t>Etudiants</a:t>
          </a:r>
        </a:p>
        <a:p>
          <a:r>
            <a:rPr lang="fr-FR" dirty="0" smtClean="0">
              <a:latin typeface="Helvetica Neue" panose="020B0604020202020204" charset="0"/>
            </a:rPr>
            <a:t>= Défis</a:t>
          </a:r>
          <a:endParaRPr lang="fr-FR" dirty="0">
            <a:latin typeface="Helvetica Neue" panose="020B0604020202020204" charset="0"/>
          </a:endParaRPr>
        </a:p>
      </dgm:t>
    </dgm:pt>
    <dgm:pt modelId="{26AF14C9-BDA1-46F3-BD06-7F7F4F0CFF47}" type="parTrans" cxnId="{DEBF998A-CCBC-4A56-92EF-BE96EF4FBDD1}">
      <dgm:prSet/>
      <dgm:spPr/>
      <dgm:t>
        <a:bodyPr/>
        <a:lstStyle/>
        <a:p>
          <a:endParaRPr lang="fr-FR">
            <a:latin typeface="Helvetica Neue" panose="020B0604020202020204" charset="0"/>
          </a:endParaRPr>
        </a:p>
      </dgm:t>
    </dgm:pt>
    <dgm:pt modelId="{6F80994C-5C67-4FFB-BB2A-2649E90ACE37}" type="sibTrans" cxnId="{DEBF998A-CCBC-4A56-92EF-BE96EF4FBDD1}">
      <dgm:prSet/>
      <dgm:spPr/>
      <dgm:t>
        <a:bodyPr/>
        <a:lstStyle/>
        <a:p>
          <a:endParaRPr lang="fr-FR">
            <a:latin typeface="Helvetica Neue" panose="020B0604020202020204" charset="0"/>
          </a:endParaRPr>
        </a:p>
      </dgm:t>
    </dgm:pt>
    <dgm:pt modelId="{5C84DA99-8466-45D8-9E6A-3C5229B4D238}" type="pres">
      <dgm:prSet presAssocID="{0FA65F4F-67DA-4D86-9DE2-C084EEE0536E}" presName="compositeShape" presStyleCnt="0">
        <dgm:presLayoutVars>
          <dgm:chMax val="7"/>
          <dgm:dir val="rev"/>
          <dgm:resizeHandles val="exact"/>
        </dgm:presLayoutVars>
      </dgm:prSet>
      <dgm:spPr/>
    </dgm:pt>
    <dgm:pt modelId="{53A2F33D-CE06-4EE3-9FE3-5820D6936FA6}" type="pres">
      <dgm:prSet presAssocID="{9192274C-510A-48EA-84F3-F2C1011A46EE}" presName="circ1" presStyleLbl="vennNode1" presStyleIdx="0" presStyleCnt="3"/>
      <dgm:spPr/>
      <dgm:t>
        <a:bodyPr/>
        <a:lstStyle/>
        <a:p>
          <a:endParaRPr lang="fr-FR"/>
        </a:p>
      </dgm:t>
    </dgm:pt>
    <dgm:pt modelId="{D6543D8B-1772-488B-BB78-FE19B4503CB9}" type="pres">
      <dgm:prSet presAssocID="{9192274C-510A-48EA-84F3-F2C1011A46EE}" presName="circ1Tx" presStyleLbl="revTx" presStyleIdx="0" presStyleCnt="0">
        <dgm:presLayoutVars>
          <dgm:chMax val="0"/>
          <dgm:chPref val="0"/>
          <dgm:bulletEnabled val="1"/>
        </dgm:presLayoutVars>
      </dgm:prSet>
      <dgm:spPr/>
      <dgm:t>
        <a:bodyPr/>
        <a:lstStyle/>
        <a:p>
          <a:endParaRPr lang="fr-FR"/>
        </a:p>
      </dgm:t>
    </dgm:pt>
    <dgm:pt modelId="{937C3843-CECF-4619-8A5E-B8ABAA9A9E8E}" type="pres">
      <dgm:prSet presAssocID="{30B6FCA2-5741-4D13-963E-5656AC6B3193}" presName="circ2" presStyleLbl="vennNode1" presStyleIdx="1" presStyleCnt="3"/>
      <dgm:spPr/>
      <dgm:t>
        <a:bodyPr/>
        <a:lstStyle/>
        <a:p>
          <a:endParaRPr lang="fr-FR"/>
        </a:p>
      </dgm:t>
    </dgm:pt>
    <dgm:pt modelId="{B9210C3B-C8CC-4E64-B1E4-A3E9D4E9A22C}" type="pres">
      <dgm:prSet presAssocID="{30B6FCA2-5741-4D13-963E-5656AC6B3193}" presName="circ2Tx" presStyleLbl="revTx" presStyleIdx="0" presStyleCnt="0">
        <dgm:presLayoutVars>
          <dgm:chMax val="0"/>
          <dgm:chPref val="0"/>
          <dgm:bulletEnabled val="1"/>
        </dgm:presLayoutVars>
      </dgm:prSet>
      <dgm:spPr/>
      <dgm:t>
        <a:bodyPr/>
        <a:lstStyle/>
        <a:p>
          <a:endParaRPr lang="fr-FR"/>
        </a:p>
      </dgm:t>
    </dgm:pt>
    <dgm:pt modelId="{A56284E5-988E-4EB1-8679-CC96DE188E37}" type="pres">
      <dgm:prSet presAssocID="{BEAF1B75-D06E-4A79-8021-2DDCB2AE1C8D}" presName="circ3" presStyleLbl="vennNode1" presStyleIdx="2" presStyleCnt="3"/>
      <dgm:spPr/>
      <dgm:t>
        <a:bodyPr/>
        <a:lstStyle/>
        <a:p>
          <a:endParaRPr lang="fr-FR"/>
        </a:p>
      </dgm:t>
    </dgm:pt>
    <dgm:pt modelId="{DA7AB553-63DF-4B39-B86C-4441F807B4C9}" type="pres">
      <dgm:prSet presAssocID="{BEAF1B75-D06E-4A79-8021-2DDCB2AE1C8D}" presName="circ3Tx" presStyleLbl="revTx" presStyleIdx="0" presStyleCnt="0">
        <dgm:presLayoutVars>
          <dgm:chMax val="0"/>
          <dgm:chPref val="0"/>
          <dgm:bulletEnabled val="1"/>
        </dgm:presLayoutVars>
      </dgm:prSet>
      <dgm:spPr/>
      <dgm:t>
        <a:bodyPr/>
        <a:lstStyle/>
        <a:p>
          <a:endParaRPr lang="fr-FR"/>
        </a:p>
      </dgm:t>
    </dgm:pt>
  </dgm:ptLst>
  <dgm:cxnLst>
    <dgm:cxn modelId="{9B1E4A94-AD63-415C-9CA6-2CAAC2AEDC3F}" type="presOf" srcId="{9192274C-510A-48EA-84F3-F2C1011A46EE}" destId="{D6543D8B-1772-488B-BB78-FE19B4503CB9}" srcOrd="1" destOrd="0" presId="urn:microsoft.com/office/officeart/2005/8/layout/venn1"/>
    <dgm:cxn modelId="{DEBF998A-CCBC-4A56-92EF-BE96EF4FBDD1}" srcId="{0FA65F4F-67DA-4D86-9DE2-C084EEE0536E}" destId="{BEAF1B75-D06E-4A79-8021-2DDCB2AE1C8D}" srcOrd="2" destOrd="0" parTransId="{26AF14C9-BDA1-46F3-BD06-7F7F4F0CFF47}" sibTransId="{6F80994C-5C67-4FFB-BB2A-2649E90ACE37}"/>
    <dgm:cxn modelId="{425CD476-D193-40B9-A280-A65F9D7CBC65}" type="presOf" srcId="{30B6FCA2-5741-4D13-963E-5656AC6B3193}" destId="{DA7AB553-63DF-4B39-B86C-4441F807B4C9}" srcOrd="1" destOrd="0" presId="urn:microsoft.com/office/officeart/2005/8/layout/venn1"/>
    <dgm:cxn modelId="{88A1F24C-E820-48D4-B3D2-5E32A3A7C351}" srcId="{0FA65F4F-67DA-4D86-9DE2-C084EEE0536E}" destId="{9192274C-510A-48EA-84F3-F2C1011A46EE}" srcOrd="0" destOrd="0" parTransId="{F670CC7A-2839-4355-9658-52DE473420EC}" sibTransId="{1119E6D9-03D3-4167-BFD0-7B4A69976017}"/>
    <dgm:cxn modelId="{530D204B-6D7A-466B-8EB7-8EDFEDBD591E}" type="presOf" srcId="{BEAF1B75-D06E-4A79-8021-2DDCB2AE1C8D}" destId="{B9210C3B-C8CC-4E64-B1E4-A3E9D4E9A22C}" srcOrd="1" destOrd="0" presId="urn:microsoft.com/office/officeart/2005/8/layout/venn1"/>
    <dgm:cxn modelId="{4237EEA7-9B70-40ED-A554-5878B66D10BE}" type="presOf" srcId="{9192274C-510A-48EA-84F3-F2C1011A46EE}" destId="{53A2F33D-CE06-4EE3-9FE3-5820D6936FA6}" srcOrd="0" destOrd="0" presId="urn:microsoft.com/office/officeart/2005/8/layout/venn1"/>
    <dgm:cxn modelId="{B779B5D9-3003-41C0-BA78-93E8F61530D3}" type="presOf" srcId="{0FA65F4F-67DA-4D86-9DE2-C084EEE0536E}" destId="{5C84DA99-8466-45D8-9E6A-3C5229B4D238}" srcOrd="0" destOrd="0" presId="urn:microsoft.com/office/officeart/2005/8/layout/venn1"/>
    <dgm:cxn modelId="{EC595CED-0E59-4017-959F-804C8FB63B1E}" type="presOf" srcId="{BEAF1B75-D06E-4A79-8021-2DDCB2AE1C8D}" destId="{937C3843-CECF-4619-8A5E-B8ABAA9A9E8E}" srcOrd="0" destOrd="0" presId="urn:microsoft.com/office/officeart/2005/8/layout/venn1"/>
    <dgm:cxn modelId="{FC568779-4C35-4A91-B8EE-3D0B9E3EC56C}" type="presOf" srcId="{30B6FCA2-5741-4D13-963E-5656AC6B3193}" destId="{A56284E5-988E-4EB1-8679-CC96DE188E37}" srcOrd="0" destOrd="0" presId="urn:microsoft.com/office/officeart/2005/8/layout/venn1"/>
    <dgm:cxn modelId="{BE60A926-8F40-479C-A0FB-B6192741CC12}" srcId="{0FA65F4F-67DA-4D86-9DE2-C084EEE0536E}" destId="{30B6FCA2-5741-4D13-963E-5656AC6B3193}" srcOrd="1" destOrd="0" parTransId="{9E1F9786-489E-4871-A44F-9DF81184CBAD}" sibTransId="{0F84EC5F-B61B-41A6-8F72-286366EE9620}"/>
    <dgm:cxn modelId="{DB48A788-EABC-45FC-A6FD-58CF62B6AD7C}" type="presParOf" srcId="{5C84DA99-8466-45D8-9E6A-3C5229B4D238}" destId="{53A2F33D-CE06-4EE3-9FE3-5820D6936FA6}" srcOrd="0" destOrd="0" presId="urn:microsoft.com/office/officeart/2005/8/layout/venn1"/>
    <dgm:cxn modelId="{486AF967-F386-40F5-9421-6DB8D011A48E}" type="presParOf" srcId="{5C84DA99-8466-45D8-9E6A-3C5229B4D238}" destId="{D6543D8B-1772-488B-BB78-FE19B4503CB9}" srcOrd="1" destOrd="0" presId="urn:microsoft.com/office/officeart/2005/8/layout/venn1"/>
    <dgm:cxn modelId="{63D836CC-3E89-454D-8D8E-224376D0C2EF}" type="presParOf" srcId="{5C84DA99-8466-45D8-9E6A-3C5229B4D238}" destId="{937C3843-CECF-4619-8A5E-B8ABAA9A9E8E}" srcOrd="2" destOrd="0" presId="urn:microsoft.com/office/officeart/2005/8/layout/venn1"/>
    <dgm:cxn modelId="{FECDC629-61BE-4ED2-8040-DB84276F4650}" type="presParOf" srcId="{5C84DA99-8466-45D8-9E6A-3C5229B4D238}" destId="{B9210C3B-C8CC-4E64-B1E4-A3E9D4E9A22C}" srcOrd="3" destOrd="0" presId="urn:microsoft.com/office/officeart/2005/8/layout/venn1"/>
    <dgm:cxn modelId="{0A15A2AA-5A99-4C0A-96AB-74B36A29F9D4}" type="presParOf" srcId="{5C84DA99-8466-45D8-9E6A-3C5229B4D238}" destId="{A56284E5-988E-4EB1-8679-CC96DE188E37}" srcOrd="4" destOrd="0" presId="urn:microsoft.com/office/officeart/2005/8/layout/venn1"/>
    <dgm:cxn modelId="{D6A6B0CC-347F-464E-8DF1-095F11504B11}" type="presParOf" srcId="{5C84DA99-8466-45D8-9E6A-3C5229B4D238}" destId="{DA7AB553-63DF-4B39-B86C-4441F807B4C9}"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2F33D-CE06-4EE3-9FE3-5820D6936FA6}">
      <dsp:nvSpPr>
        <dsp:cNvPr id="0" name=""/>
        <dsp:cNvSpPr/>
      </dsp:nvSpPr>
      <dsp:spPr>
        <a:xfrm>
          <a:off x="1356907" y="64351"/>
          <a:ext cx="3088893" cy="308889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fr-FR" sz="2800" kern="1200" dirty="0" smtClean="0">
              <a:latin typeface="Helvetica Neue" panose="020B0604020202020204" charset="0"/>
            </a:rPr>
            <a:t>Profs partenaires</a:t>
          </a:r>
        </a:p>
        <a:p>
          <a:pPr lvl="0" algn="ctr" defTabSz="1244600">
            <a:lnSpc>
              <a:spcPct val="90000"/>
            </a:lnSpc>
            <a:spcBef>
              <a:spcPct val="0"/>
            </a:spcBef>
            <a:spcAft>
              <a:spcPct val="35000"/>
            </a:spcAft>
          </a:pPr>
          <a:r>
            <a:rPr lang="fr-FR" sz="2800" kern="1200" dirty="0" smtClean="0">
              <a:latin typeface="Helvetica Neue" panose="020B0604020202020204" charset="0"/>
            </a:rPr>
            <a:t>= Tests</a:t>
          </a:r>
          <a:endParaRPr lang="fr-FR" sz="2800" kern="1200" dirty="0">
            <a:latin typeface="Helvetica Neue" panose="020B0604020202020204" charset="0"/>
          </a:endParaRPr>
        </a:p>
      </dsp:txBody>
      <dsp:txXfrm>
        <a:off x="1768760" y="604908"/>
        <a:ext cx="2265188" cy="1390001"/>
      </dsp:txXfrm>
    </dsp:sp>
    <dsp:sp modelId="{937C3843-CECF-4619-8A5E-B8ABAA9A9E8E}">
      <dsp:nvSpPr>
        <dsp:cNvPr id="0" name=""/>
        <dsp:cNvSpPr/>
      </dsp:nvSpPr>
      <dsp:spPr>
        <a:xfrm>
          <a:off x="2471483" y="1994910"/>
          <a:ext cx="3088893" cy="308889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fr-FR" sz="2800" kern="1200" dirty="0" smtClean="0">
              <a:latin typeface="Helvetica Neue" panose="020B0604020202020204" charset="0"/>
            </a:rPr>
            <a:t>Etudiants</a:t>
          </a:r>
        </a:p>
        <a:p>
          <a:pPr lvl="0" algn="ctr" defTabSz="1244600">
            <a:lnSpc>
              <a:spcPct val="90000"/>
            </a:lnSpc>
            <a:spcBef>
              <a:spcPct val="0"/>
            </a:spcBef>
            <a:spcAft>
              <a:spcPct val="35000"/>
            </a:spcAft>
          </a:pPr>
          <a:r>
            <a:rPr lang="fr-FR" sz="2800" kern="1200" dirty="0" smtClean="0">
              <a:latin typeface="Helvetica Neue" panose="020B0604020202020204" charset="0"/>
            </a:rPr>
            <a:t>= Défis</a:t>
          </a:r>
          <a:endParaRPr lang="fr-FR" sz="2800" kern="1200" dirty="0">
            <a:latin typeface="Helvetica Neue" panose="020B0604020202020204" charset="0"/>
          </a:endParaRPr>
        </a:p>
      </dsp:txBody>
      <dsp:txXfrm>
        <a:off x="3416170" y="2792874"/>
        <a:ext cx="1853335" cy="1698891"/>
      </dsp:txXfrm>
    </dsp:sp>
    <dsp:sp modelId="{A56284E5-988E-4EB1-8679-CC96DE188E37}">
      <dsp:nvSpPr>
        <dsp:cNvPr id="0" name=""/>
        <dsp:cNvSpPr/>
      </dsp:nvSpPr>
      <dsp:spPr>
        <a:xfrm>
          <a:off x="242332" y="1994910"/>
          <a:ext cx="3088893" cy="308889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fr-FR" sz="2800" kern="1200" dirty="0" smtClean="0">
              <a:latin typeface="Helvetica Neue" panose="020B0604020202020204" charset="0"/>
            </a:rPr>
            <a:t>Nous </a:t>
          </a:r>
        </a:p>
        <a:p>
          <a:pPr lvl="0" algn="ctr" defTabSz="1244600">
            <a:lnSpc>
              <a:spcPct val="90000"/>
            </a:lnSpc>
            <a:spcBef>
              <a:spcPct val="0"/>
            </a:spcBef>
            <a:spcAft>
              <a:spcPct val="35000"/>
            </a:spcAft>
          </a:pPr>
          <a:r>
            <a:rPr lang="fr-FR" sz="2800" kern="1200" dirty="0" smtClean="0">
              <a:latin typeface="Helvetica Neue" panose="020B0604020202020204" charset="0"/>
            </a:rPr>
            <a:t>= Intégration</a:t>
          </a:r>
          <a:endParaRPr lang="fr-FR" sz="2800" kern="1200" dirty="0">
            <a:latin typeface="Helvetica Neue" panose="020B0604020202020204" charset="0"/>
          </a:endParaRPr>
        </a:p>
      </dsp:txBody>
      <dsp:txXfrm>
        <a:off x="533203" y="2792874"/>
        <a:ext cx="1853335" cy="169889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256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400" b="0" i="0" u="none" strike="noStrike" cap="none" dirty="0" smtClean="0">
                <a:solidFill>
                  <a:srgbClr val="000000"/>
                </a:solidFill>
                <a:effectLst/>
                <a:latin typeface="Helvetica Neue"/>
                <a:ea typeface="Helvetica Neue"/>
                <a:cs typeface="Helvetica Neue"/>
                <a:sym typeface="Helvetica Neue"/>
              </a:rPr>
              <a:t>Les tests de condition physique chez les jeunes dans les programmes d'éducation physique (PE) en milieu scolaire, également connus sous le nom de tests de condition physique chez les jeunes (</a:t>
            </a:r>
            <a:r>
              <a:rPr lang="fr-BE" sz="1400" b="0" i="0" u="none" strike="noStrike" cap="none" dirty="0" err="1" smtClean="0">
                <a:solidFill>
                  <a:srgbClr val="000000"/>
                </a:solidFill>
                <a:effectLst/>
                <a:latin typeface="Helvetica Neue"/>
                <a:ea typeface="Helvetica Neue"/>
                <a:cs typeface="Helvetica Neue"/>
                <a:sym typeface="Helvetica Neue"/>
              </a:rPr>
              <a:t>Artero</a:t>
            </a:r>
            <a:r>
              <a:rPr lang="fr-BE" sz="1400" b="0" i="0" u="none" strike="noStrike" cap="none" dirty="0" smtClean="0">
                <a:solidFill>
                  <a:srgbClr val="000000"/>
                </a:solidFill>
                <a:effectLst/>
                <a:latin typeface="Helvetica Neue"/>
                <a:ea typeface="Helvetica Neue"/>
                <a:cs typeface="Helvetica Neue"/>
                <a:sym typeface="Helvetica Neue"/>
              </a:rPr>
              <a:t> et al., 2011; </a:t>
            </a:r>
            <a:r>
              <a:rPr lang="fr-BE" sz="1400" b="0" i="0" u="none" strike="noStrike" cap="none" dirty="0" err="1" smtClean="0">
                <a:solidFill>
                  <a:srgbClr val="000000"/>
                </a:solidFill>
                <a:effectLst/>
                <a:latin typeface="Helvetica Neue"/>
                <a:ea typeface="Helvetica Neue"/>
                <a:cs typeface="Helvetica Neue"/>
                <a:sym typeface="Helvetica Neue"/>
              </a:rPr>
              <a:t>Freedson</a:t>
            </a:r>
            <a:r>
              <a:rPr lang="fr-BE" sz="1400" b="0" i="0" u="none" strike="noStrike" cap="none" dirty="0" smtClean="0">
                <a:solidFill>
                  <a:srgbClr val="000000"/>
                </a:solidFill>
                <a:effectLst/>
                <a:latin typeface="Helvetica Neue"/>
                <a:ea typeface="Helvetica Neue"/>
                <a:cs typeface="Helvetica Neue"/>
                <a:sym typeface="Helvetica Neue"/>
              </a:rPr>
              <a:t> et al., 2000), ont existé dans des pays tels que l'Australie, le Canada, la Chine et la Russie. , Royaume-Uni, Espagne et États-Unis pendant plus de six décennies (</a:t>
            </a:r>
            <a:r>
              <a:rPr lang="fr-BE" sz="1400" b="0" i="0" u="none" strike="noStrike" cap="none" dirty="0" err="1" smtClean="0">
                <a:solidFill>
                  <a:srgbClr val="000000"/>
                </a:solidFill>
                <a:effectLst/>
                <a:latin typeface="Helvetica Neue"/>
                <a:ea typeface="Helvetica Neue"/>
                <a:cs typeface="Helvetica Neue"/>
                <a:sym typeface="Helvetica Neue"/>
              </a:rPr>
              <a:t>Alfrey</a:t>
            </a:r>
            <a:r>
              <a:rPr lang="fr-BE" sz="1400" b="0" i="0" u="none" strike="noStrike" cap="none" dirty="0" smtClean="0">
                <a:solidFill>
                  <a:srgbClr val="000000"/>
                </a:solidFill>
                <a:effectLst/>
                <a:latin typeface="Helvetica Neue"/>
                <a:ea typeface="Helvetica Neue"/>
                <a:cs typeface="Helvetica Neue"/>
                <a:sym typeface="Helvetica Neue"/>
              </a:rPr>
              <a:t> et Gard, 2019; Cale et al., 2014; Castro-</a:t>
            </a:r>
            <a:r>
              <a:rPr lang="fr-BE" sz="1400" b="0" i="0" u="none" strike="noStrike" cap="none" dirty="0" err="1" smtClean="0">
                <a:solidFill>
                  <a:srgbClr val="000000"/>
                </a:solidFill>
                <a:effectLst/>
                <a:latin typeface="Helvetica Neue"/>
                <a:ea typeface="Helvetica Neue"/>
                <a:cs typeface="Helvetica Neue"/>
                <a:sym typeface="Helvetica Neue"/>
              </a:rPr>
              <a:t>Pinero</a:t>
            </a:r>
            <a:r>
              <a:rPr lang="fr-BE" sz="1400" b="0" i="0" u="none" strike="noStrike" cap="none" dirty="0" smtClean="0">
                <a:solidFill>
                  <a:srgbClr val="000000"/>
                </a:solidFill>
                <a:effectLst/>
                <a:latin typeface="Helvetica Neue"/>
                <a:ea typeface="Helvetica Neue"/>
                <a:cs typeface="Helvetica Neue"/>
                <a:sym typeface="Helvetica Neue"/>
              </a:rPr>
              <a:t> et al., 2010; Garrett et </a:t>
            </a:r>
            <a:r>
              <a:rPr lang="fr-BE" sz="1400" b="0" i="0" u="none" strike="noStrike" cap="none" dirty="0" err="1" smtClean="0">
                <a:solidFill>
                  <a:srgbClr val="000000"/>
                </a:solidFill>
                <a:effectLst/>
                <a:latin typeface="Helvetica Neue"/>
                <a:ea typeface="Helvetica Neue"/>
                <a:cs typeface="Helvetica Neue"/>
                <a:sym typeface="Helvetica Neue"/>
              </a:rPr>
              <a:t>Wrench</a:t>
            </a:r>
            <a:r>
              <a:rPr lang="fr-BE" sz="1400" b="0" i="0" u="none" strike="noStrike" cap="none" dirty="0" smtClean="0">
                <a:solidFill>
                  <a:srgbClr val="000000"/>
                </a:solidFill>
                <a:effectLst/>
                <a:latin typeface="Helvetica Neue"/>
                <a:ea typeface="Helvetica Neue"/>
                <a:cs typeface="Helvetica Neue"/>
                <a:sym typeface="Helvetica Neue"/>
              </a:rPr>
              <a:t>, 2008; Keating et al., 2018 </a:t>
            </a:r>
            <a:r>
              <a:rPr lang="fr-BE" sz="1400" b="0" i="0" u="none" strike="noStrike" cap="none" dirty="0" err="1" smtClean="0">
                <a:solidFill>
                  <a:srgbClr val="000000"/>
                </a:solidFill>
                <a:effectLst/>
                <a:latin typeface="Helvetica Neue"/>
                <a:ea typeface="Helvetica Neue"/>
                <a:cs typeface="Helvetica Neue"/>
                <a:sym typeface="Helvetica Neue"/>
              </a:rPr>
              <a:t>Kemper</a:t>
            </a:r>
            <a:r>
              <a:rPr lang="fr-BE" sz="1400" b="0" i="0" u="none" strike="noStrike" cap="none" dirty="0" smtClean="0">
                <a:solidFill>
                  <a:srgbClr val="000000"/>
                </a:solidFill>
                <a:effectLst/>
                <a:latin typeface="Helvetica Neue"/>
                <a:ea typeface="Helvetica Neue"/>
                <a:cs typeface="Helvetica Neue"/>
                <a:sym typeface="Helvetica Neue"/>
              </a:rPr>
              <a:t> et van Mechelen, 1996; Liu et al., 2017; </a:t>
            </a:r>
            <a:r>
              <a:rPr lang="fr-BE" sz="1400" b="0" i="0" u="none" strike="noStrike" cap="none" dirty="0" err="1" smtClean="0">
                <a:solidFill>
                  <a:srgbClr val="000000"/>
                </a:solidFill>
                <a:effectLst/>
                <a:latin typeface="Helvetica Neue"/>
                <a:ea typeface="Helvetica Neue"/>
                <a:cs typeface="Helvetica Neue"/>
                <a:sym typeface="Helvetica Neue"/>
              </a:rPr>
              <a:t>Morrow</a:t>
            </a:r>
            <a:r>
              <a:rPr lang="fr-BE" sz="1400" b="0" i="0" u="none" strike="noStrike" cap="none" dirty="0" smtClean="0">
                <a:solidFill>
                  <a:srgbClr val="000000"/>
                </a:solidFill>
                <a:effectLst/>
                <a:latin typeface="Helvetica Neue"/>
                <a:ea typeface="Helvetica Neue"/>
                <a:cs typeface="Helvetica Neue"/>
                <a:sym typeface="Helvetica Neue"/>
              </a:rPr>
              <a:t> et al., 2009). Bien qu'il existe des variations liées à la manière dont les tests de condition physique sont mis en œuvre (par exemple, les exigences de test de forme, les méthodes d'administration des tests et l'utilisation des résultats des tests de condition physique) (Cale et al., 2014; Castro-Pin </a:t>
            </a:r>
            <a:r>
              <a:rPr lang="fr-BE" sz="1400" b="0" i="0" u="none" strike="noStrike" cap="none" dirty="0" err="1" smtClean="0">
                <a:solidFill>
                  <a:srgbClr val="000000"/>
                </a:solidFill>
                <a:effectLst/>
                <a:latin typeface="Helvetica Neue"/>
                <a:ea typeface="Helvetica Neue"/>
                <a:cs typeface="Helvetica Neue"/>
                <a:sym typeface="Helvetica Neue"/>
              </a:rPr>
              <a:t>ero</a:t>
            </a:r>
            <a:r>
              <a:rPr lang="fr-BE" sz="1400" b="0" i="0" u="none" strike="noStrike" cap="none" dirty="0" smtClean="0">
                <a:solidFill>
                  <a:srgbClr val="000000"/>
                </a:solidFill>
                <a:effectLst/>
                <a:latin typeface="Helvetica Neue"/>
                <a:ea typeface="Helvetica Neue"/>
                <a:cs typeface="Helvetica Neue"/>
                <a:sym typeface="Helvetica Neue"/>
              </a:rPr>
              <a:t> et al., 2010; Keating et al., 2019; </a:t>
            </a:r>
            <a:r>
              <a:rPr lang="fr-BE" sz="1400" b="0" i="0" u="none" strike="noStrike" cap="none" dirty="0" err="1" smtClean="0">
                <a:solidFill>
                  <a:srgbClr val="000000"/>
                </a:solidFill>
                <a:effectLst/>
                <a:latin typeface="Helvetica Neue"/>
                <a:ea typeface="Helvetica Neue"/>
                <a:cs typeface="Helvetica Neue"/>
                <a:sym typeface="Helvetica Neue"/>
              </a:rPr>
              <a:t>Welk</a:t>
            </a:r>
            <a:r>
              <a:rPr lang="fr-BE" sz="1400" b="0" i="0" u="none" strike="noStrike" cap="none" dirty="0" smtClean="0">
                <a:solidFill>
                  <a:srgbClr val="000000"/>
                </a:solidFill>
                <a:effectLst/>
                <a:latin typeface="Helvetica Neue"/>
                <a:ea typeface="Helvetica Neue"/>
                <a:cs typeface="Helvetica Neue"/>
                <a:sym typeface="Helvetica Neue"/>
              </a:rPr>
              <a:t> et al., 2010), les composants de test et les éléments de test sont similaires avec une tendance commune: l'évaluation des cinq composants de condition physique liés à la santé (FRS). Ces composants sont identifiés comme la composition corporelle, l'endurance cardiovasculaire, la force musculaire, l'endurance musculaire et la flexibilité (Castro-Pin </a:t>
            </a:r>
            <a:r>
              <a:rPr lang="fr-BE" sz="1400" b="0" i="0" u="none" strike="noStrike" cap="none" dirty="0" err="1" smtClean="0">
                <a:solidFill>
                  <a:srgbClr val="000000"/>
                </a:solidFill>
                <a:effectLst/>
                <a:latin typeface="Helvetica Neue"/>
                <a:ea typeface="Helvetica Neue"/>
                <a:cs typeface="Helvetica Neue"/>
                <a:sym typeface="Helvetica Neue"/>
              </a:rPr>
              <a:t>ero</a:t>
            </a:r>
            <a:r>
              <a:rPr lang="fr-BE" sz="1400" b="0" i="0" u="none" strike="noStrike" cap="none" dirty="0" smtClean="0">
                <a:solidFill>
                  <a:srgbClr val="000000"/>
                </a:solidFill>
                <a:effectLst/>
                <a:latin typeface="Helvetica Neue"/>
                <a:ea typeface="Helvetica Neue"/>
                <a:cs typeface="Helvetica Neue"/>
                <a:sym typeface="Helvetica Neue"/>
              </a:rPr>
              <a:t> et al., 2010; Keating et al., 2018). </a:t>
            </a:r>
            <a:endParaRPr lang="fr-FR" sz="1400" dirty="0"/>
          </a:p>
        </p:txBody>
      </p:sp>
    </p:spTree>
    <p:extLst>
      <p:ext uri="{BB962C8B-B14F-4D97-AF65-F5344CB8AC3E}">
        <p14:creationId xmlns:p14="http://schemas.microsoft.com/office/powerpoint/2010/main" val="400302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89613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fr-BE" sz="1050" baseline="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09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BE" sz="2200" b="0" i="0" u="none" strike="noStrike" cap="none" dirty="0" smtClean="0">
                <a:solidFill>
                  <a:srgbClr val="000000"/>
                </a:solidFill>
                <a:effectLst/>
                <a:latin typeface="Helvetica Neue"/>
                <a:ea typeface="Helvetica Neue"/>
                <a:cs typeface="Helvetica Neue"/>
                <a:sym typeface="Helvetica Neue"/>
              </a:rPr>
              <a:t>Décisions sur le cadre théorique basées sur des preuves</a:t>
            </a:r>
          </a:p>
          <a:p>
            <a:pPr lvl="0"/>
            <a:r>
              <a:rPr lang="fr-BE" sz="2200" b="0" i="0" u="none" strike="noStrike" cap="none" dirty="0" smtClean="0">
                <a:solidFill>
                  <a:srgbClr val="000000"/>
                </a:solidFill>
                <a:effectLst/>
                <a:latin typeface="Helvetica Neue"/>
                <a:ea typeface="Helvetica Neue"/>
                <a:cs typeface="Helvetica Neue"/>
                <a:sym typeface="Helvetica Neue"/>
              </a:rPr>
              <a:t>Décisions sur le contenu fondées sur des preuves</a:t>
            </a:r>
          </a:p>
          <a:p>
            <a:pPr lvl="0"/>
            <a:r>
              <a:rPr lang="fr-BE" sz="2200" b="0" i="0" u="none" strike="noStrike" cap="none" dirty="0" smtClean="0">
                <a:solidFill>
                  <a:srgbClr val="000000"/>
                </a:solidFill>
                <a:effectLst/>
                <a:latin typeface="Helvetica Neue"/>
                <a:ea typeface="Helvetica Neue"/>
                <a:cs typeface="Helvetica Neue"/>
                <a:sym typeface="Helvetica Neue"/>
              </a:rPr>
              <a:t>Développement de la couture pour répondre aux différents besoins des individus en matière de gestion du stress et de préparation au changement</a:t>
            </a:r>
          </a:p>
          <a:p>
            <a:pPr lvl="0"/>
            <a:r>
              <a:rPr lang="fr-BE" sz="2200" b="0" i="0" u="none" strike="noStrike" cap="none" dirty="0" smtClean="0">
                <a:solidFill>
                  <a:srgbClr val="000000"/>
                </a:solidFill>
                <a:effectLst/>
                <a:latin typeface="Helvetica Neue"/>
                <a:ea typeface="Helvetica Neue"/>
                <a:cs typeface="Helvetica Neue"/>
                <a:sym typeface="Helvetica Neue"/>
              </a:rPr>
              <a:t>Concevoir un modèle conceptuel du programme, clarifier les algorithmes</a:t>
            </a:r>
          </a:p>
          <a:p>
            <a:pPr lvl="0"/>
            <a:r>
              <a:rPr lang="fr-BE" sz="2200" b="0" i="0" u="none" strike="noStrike" cap="none" dirty="0" smtClean="0">
                <a:solidFill>
                  <a:srgbClr val="000000"/>
                </a:solidFill>
                <a:effectLst/>
                <a:latin typeface="Helvetica Neue"/>
                <a:ea typeface="Helvetica Neue"/>
                <a:cs typeface="Helvetica Neue"/>
                <a:sym typeface="Helvetica Neue"/>
              </a:rPr>
              <a:t>Test de la version papier du programme développé à partir du modèle conceptuel. La version papier a également été utilisée afin de communiquer avec le programmeur.</a:t>
            </a:r>
          </a:p>
          <a:p>
            <a:pPr lvl="0"/>
            <a:r>
              <a:rPr lang="fr-BE" sz="2200" b="0" i="0" u="none" strike="noStrike" cap="none" dirty="0" smtClean="0">
                <a:solidFill>
                  <a:srgbClr val="000000"/>
                </a:solidFill>
                <a:effectLst/>
                <a:latin typeface="Helvetica Neue"/>
                <a:ea typeface="Helvetica Neue"/>
                <a:cs typeface="Helvetica Neue"/>
                <a:sym typeface="Helvetica Neue"/>
              </a:rPr>
              <a:t>Rédaction de textes inclus dans le programme sur la base de recherches dans les domaines du stress et du changement de comportement et de la conception informationnelle et des études de genre.</a:t>
            </a:r>
          </a:p>
          <a:p>
            <a:pPr lvl="0"/>
            <a:r>
              <a:rPr lang="fr-BE" sz="2200" b="0" i="0" u="none" strike="noStrike" cap="none" dirty="0" smtClean="0">
                <a:solidFill>
                  <a:srgbClr val="000000"/>
                </a:solidFill>
                <a:effectLst/>
                <a:latin typeface="Helvetica Neue"/>
                <a:ea typeface="Helvetica Neue"/>
                <a:cs typeface="Helvetica Neue"/>
                <a:sym typeface="Helvetica Neue"/>
              </a:rPr>
              <a:t>Enregistrements de films et de sons basés sur la recherche dans les domaines du stress et du changement de comportement et sur la conception d'informations et les études de genre.</a:t>
            </a:r>
          </a:p>
          <a:p>
            <a:pPr lvl="0"/>
            <a:r>
              <a:rPr lang="fr-BE" sz="2200" b="0" i="0" u="none" strike="noStrike" cap="none" dirty="0" smtClean="0">
                <a:solidFill>
                  <a:srgbClr val="000000"/>
                </a:solidFill>
                <a:effectLst/>
                <a:latin typeface="Helvetica Neue"/>
                <a:ea typeface="Helvetica Neue"/>
                <a:cs typeface="Helvetica Neue"/>
                <a:sym typeface="Helvetica Neue"/>
              </a:rPr>
              <a:t>Codage des techniques de changement de comportement pour améliorer la transparence du programme.</a:t>
            </a:r>
          </a:p>
          <a:p>
            <a:pPr lvl="0"/>
            <a:r>
              <a:rPr lang="fr-BE" sz="2200" b="0" i="0" u="none" strike="noStrike" cap="none" dirty="0" smtClean="0">
                <a:solidFill>
                  <a:srgbClr val="000000"/>
                </a:solidFill>
                <a:effectLst/>
                <a:latin typeface="Helvetica Neue"/>
                <a:ea typeface="Helvetica Neue"/>
                <a:cs typeface="Helvetica Neue"/>
                <a:sym typeface="Helvetica Neue"/>
              </a:rPr>
              <a:t>Validation du contenu et de la structure du programme avec des experts</a:t>
            </a:r>
          </a:p>
          <a:p>
            <a:pPr lvl="0"/>
            <a:r>
              <a:rPr lang="fr-BE" sz="2200" b="0" i="0" u="none" strike="noStrike" cap="none" dirty="0" smtClean="0">
                <a:solidFill>
                  <a:srgbClr val="000000"/>
                </a:solidFill>
                <a:effectLst/>
                <a:latin typeface="Helvetica Neue"/>
                <a:ea typeface="Helvetica Neue"/>
                <a:cs typeface="Helvetica Neue"/>
                <a:sym typeface="Helvetica Neue"/>
              </a:rPr>
              <a:t>Test de la première version avec un utilisateur final possible, ajustement des bugs</a:t>
            </a:r>
          </a:p>
          <a:p>
            <a:endParaRPr lang="fr-BE" dirty="0"/>
          </a:p>
        </p:txBody>
      </p:sp>
    </p:spTree>
    <p:extLst>
      <p:ext uri="{BB962C8B-B14F-4D97-AF65-F5344CB8AC3E}">
        <p14:creationId xmlns:p14="http://schemas.microsoft.com/office/powerpoint/2010/main" val="415527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400" b="0" i="0" u="none" strike="noStrike" cap="none" dirty="0" smtClean="0">
                <a:solidFill>
                  <a:srgbClr val="000000"/>
                </a:solidFill>
                <a:effectLst/>
                <a:latin typeface="Helvetica Neue"/>
                <a:ea typeface="Helvetica Neue"/>
                <a:cs typeface="Helvetica Neue"/>
                <a:sym typeface="Helvetica Neue"/>
              </a:rPr>
              <a:t>Les tests de condition physique chez les jeunes dans les programmes d'éducation physique (PE) en milieu scolaire, également connus sous le nom de tests de condition physique chez les jeunes (</a:t>
            </a:r>
            <a:r>
              <a:rPr lang="fr-BE" sz="1400" b="0" i="0" u="none" strike="noStrike" cap="none" dirty="0" err="1" smtClean="0">
                <a:solidFill>
                  <a:srgbClr val="000000"/>
                </a:solidFill>
                <a:effectLst/>
                <a:latin typeface="Helvetica Neue"/>
                <a:ea typeface="Helvetica Neue"/>
                <a:cs typeface="Helvetica Neue"/>
                <a:sym typeface="Helvetica Neue"/>
              </a:rPr>
              <a:t>Artero</a:t>
            </a:r>
            <a:r>
              <a:rPr lang="fr-BE" sz="1400" b="0" i="0" u="none" strike="noStrike" cap="none" dirty="0" smtClean="0">
                <a:solidFill>
                  <a:srgbClr val="000000"/>
                </a:solidFill>
                <a:effectLst/>
                <a:latin typeface="Helvetica Neue"/>
                <a:ea typeface="Helvetica Neue"/>
                <a:cs typeface="Helvetica Neue"/>
                <a:sym typeface="Helvetica Neue"/>
              </a:rPr>
              <a:t> et al., 2011; </a:t>
            </a:r>
            <a:r>
              <a:rPr lang="fr-BE" sz="1400" b="0" i="0" u="none" strike="noStrike" cap="none" dirty="0" err="1" smtClean="0">
                <a:solidFill>
                  <a:srgbClr val="000000"/>
                </a:solidFill>
                <a:effectLst/>
                <a:latin typeface="Helvetica Neue"/>
                <a:ea typeface="Helvetica Neue"/>
                <a:cs typeface="Helvetica Neue"/>
                <a:sym typeface="Helvetica Neue"/>
              </a:rPr>
              <a:t>Freedson</a:t>
            </a:r>
            <a:r>
              <a:rPr lang="fr-BE" sz="1400" b="0" i="0" u="none" strike="noStrike" cap="none" dirty="0" smtClean="0">
                <a:solidFill>
                  <a:srgbClr val="000000"/>
                </a:solidFill>
                <a:effectLst/>
                <a:latin typeface="Helvetica Neue"/>
                <a:ea typeface="Helvetica Neue"/>
                <a:cs typeface="Helvetica Neue"/>
                <a:sym typeface="Helvetica Neue"/>
              </a:rPr>
              <a:t> et al., 2000), ont existé dans des pays tels que l'Australie, le Canada, la Chine et la Russie. , Royaume-Uni, Espagne et États-Unis pendant plus de six décennies (</a:t>
            </a:r>
            <a:r>
              <a:rPr lang="fr-BE" sz="1400" b="0" i="0" u="none" strike="noStrike" cap="none" dirty="0" err="1" smtClean="0">
                <a:solidFill>
                  <a:srgbClr val="000000"/>
                </a:solidFill>
                <a:effectLst/>
                <a:latin typeface="Helvetica Neue"/>
                <a:ea typeface="Helvetica Neue"/>
                <a:cs typeface="Helvetica Neue"/>
                <a:sym typeface="Helvetica Neue"/>
              </a:rPr>
              <a:t>Alfrey</a:t>
            </a:r>
            <a:r>
              <a:rPr lang="fr-BE" sz="1400" b="0" i="0" u="none" strike="noStrike" cap="none" dirty="0" smtClean="0">
                <a:solidFill>
                  <a:srgbClr val="000000"/>
                </a:solidFill>
                <a:effectLst/>
                <a:latin typeface="Helvetica Neue"/>
                <a:ea typeface="Helvetica Neue"/>
                <a:cs typeface="Helvetica Neue"/>
                <a:sym typeface="Helvetica Neue"/>
              </a:rPr>
              <a:t> et Gard, 2019; Cale et al., 2014; Castro-</a:t>
            </a:r>
            <a:r>
              <a:rPr lang="fr-BE" sz="1400" b="0" i="0" u="none" strike="noStrike" cap="none" dirty="0" err="1" smtClean="0">
                <a:solidFill>
                  <a:srgbClr val="000000"/>
                </a:solidFill>
                <a:effectLst/>
                <a:latin typeface="Helvetica Neue"/>
                <a:ea typeface="Helvetica Neue"/>
                <a:cs typeface="Helvetica Neue"/>
                <a:sym typeface="Helvetica Neue"/>
              </a:rPr>
              <a:t>Pinero</a:t>
            </a:r>
            <a:r>
              <a:rPr lang="fr-BE" sz="1400" b="0" i="0" u="none" strike="noStrike" cap="none" dirty="0" smtClean="0">
                <a:solidFill>
                  <a:srgbClr val="000000"/>
                </a:solidFill>
                <a:effectLst/>
                <a:latin typeface="Helvetica Neue"/>
                <a:ea typeface="Helvetica Neue"/>
                <a:cs typeface="Helvetica Neue"/>
                <a:sym typeface="Helvetica Neue"/>
              </a:rPr>
              <a:t> et al., 2010; Garrett et </a:t>
            </a:r>
            <a:r>
              <a:rPr lang="fr-BE" sz="1400" b="0" i="0" u="none" strike="noStrike" cap="none" dirty="0" err="1" smtClean="0">
                <a:solidFill>
                  <a:srgbClr val="000000"/>
                </a:solidFill>
                <a:effectLst/>
                <a:latin typeface="Helvetica Neue"/>
                <a:ea typeface="Helvetica Neue"/>
                <a:cs typeface="Helvetica Neue"/>
                <a:sym typeface="Helvetica Neue"/>
              </a:rPr>
              <a:t>Wrench</a:t>
            </a:r>
            <a:r>
              <a:rPr lang="fr-BE" sz="1400" b="0" i="0" u="none" strike="noStrike" cap="none" dirty="0" smtClean="0">
                <a:solidFill>
                  <a:srgbClr val="000000"/>
                </a:solidFill>
                <a:effectLst/>
                <a:latin typeface="Helvetica Neue"/>
                <a:ea typeface="Helvetica Neue"/>
                <a:cs typeface="Helvetica Neue"/>
                <a:sym typeface="Helvetica Neue"/>
              </a:rPr>
              <a:t>, 2008; Keating et al., 2018 </a:t>
            </a:r>
            <a:r>
              <a:rPr lang="fr-BE" sz="1400" b="0" i="0" u="none" strike="noStrike" cap="none" dirty="0" err="1" smtClean="0">
                <a:solidFill>
                  <a:srgbClr val="000000"/>
                </a:solidFill>
                <a:effectLst/>
                <a:latin typeface="Helvetica Neue"/>
                <a:ea typeface="Helvetica Neue"/>
                <a:cs typeface="Helvetica Neue"/>
                <a:sym typeface="Helvetica Neue"/>
              </a:rPr>
              <a:t>Kemper</a:t>
            </a:r>
            <a:r>
              <a:rPr lang="fr-BE" sz="1400" b="0" i="0" u="none" strike="noStrike" cap="none" dirty="0" smtClean="0">
                <a:solidFill>
                  <a:srgbClr val="000000"/>
                </a:solidFill>
                <a:effectLst/>
                <a:latin typeface="Helvetica Neue"/>
                <a:ea typeface="Helvetica Neue"/>
                <a:cs typeface="Helvetica Neue"/>
                <a:sym typeface="Helvetica Neue"/>
              </a:rPr>
              <a:t> et van Mechelen, 1996; Liu et al., 2017; </a:t>
            </a:r>
            <a:r>
              <a:rPr lang="fr-BE" sz="1400" b="0" i="0" u="none" strike="noStrike" cap="none" dirty="0" err="1" smtClean="0">
                <a:solidFill>
                  <a:srgbClr val="000000"/>
                </a:solidFill>
                <a:effectLst/>
                <a:latin typeface="Helvetica Neue"/>
                <a:ea typeface="Helvetica Neue"/>
                <a:cs typeface="Helvetica Neue"/>
                <a:sym typeface="Helvetica Neue"/>
              </a:rPr>
              <a:t>Morrow</a:t>
            </a:r>
            <a:r>
              <a:rPr lang="fr-BE" sz="1400" b="0" i="0" u="none" strike="noStrike" cap="none" dirty="0" smtClean="0">
                <a:solidFill>
                  <a:srgbClr val="000000"/>
                </a:solidFill>
                <a:effectLst/>
                <a:latin typeface="Helvetica Neue"/>
                <a:ea typeface="Helvetica Neue"/>
                <a:cs typeface="Helvetica Neue"/>
                <a:sym typeface="Helvetica Neue"/>
              </a:rPr>
              <a:t> et al., 2009). Bien qu'il existe des variations liées à la manière dont les tests de condition physique sont mis en œuvre (par exemple, les exigences de test de forme, les méthodes d'administration des tests et l'utilisation des résultats des tests de condition physique) (Cale et al., 2014; Castro-Pin </a:t>
            </a:r>
            <a:r>
              <a:rPr lang="fr-BE" sz="1400" b="0" i="0" u="none" strike="noStrike" cap="none" dirty="0" err="1" smtClean="0">
                <a:solidFill>
                  <a:srgbClr val="000000"/>
                </a:solidFill>
                <a:effectLst/>
                <a:latin typeface="Helvetica Neue"/>
                <a:ea typeface="Helvetica Neue"/>
                <a:cs typeface="Helvetica Neue"/>
                <a:sym typeface="Helvetica Neue"/>
              </a:rPr>
              <a:t>ero</a:t>
            </a:r>
            <a:r>
              <a:rPr lang="fr-BE" sz="1400" b="0" i="0" u="none" strike="noStrike" cap="none" dirty="0" smtClean="0">
                <a:solidFill>
                  <a:srgbClr val="000000"/>
                </a:solidFill>
                <a:effectLst/>
                <a:latin typeface="Helvetica Neue"/>
                <a:ea typeface="Helvetica Neue"/>
                <a:cs typeface="Helvetica Neue"/>
                <a:sym typeface="Helvetica Neue"/>
              </a:rPr>
              <a:t> et al., 2010; Keating et al., 2019; </a:t>
            </a:r>
            <a:r>
              <a:rPr lang="fr-BE" sz="1400" b="0" i="0" u="none" strike="noStrike" cap="none" dirty="0" err="1" smtClean="0">
                <a:solidFill>
                  <a:srgbClr val="000000"/>
                </a:solidFill>
                <a:effectLst/>
                <a:latin typeface="Helvetica Neue"/>
                <a:ea typeface="Helvetica Neue"/>
                <a:cs typeface="Helvetica Neue"/>
                <a:sym typeface="Helvetica Neue"/>
              </a:rPr>
              <a:t>Welk</a:t>
            </a:r>
            <a:r>
              <a:rPr lang="fr-BE" sz="1400" b="0" i="0" u="none" strike="noStrike" cap="none" dirty="0" smtClean="0">
                <a:solidFill>
                  <a:srgbClr val="000000"/>
                </a:solidFill>
                <a:effectLst/>
                <a:latin typeface="Helvetica Neue"/>
                <a:ea typeface="Helvetica Neue"/>
                <a:cs typeface="Helvetica Neue"/>
                <a:sym typeface="Helvetica Neue"/>
              </a:rPr>
              <a:t> et al., 2010), les composants de test et les éléments de test sont similaires avec une tendance commune: l'évaluation des cinq composants de condition physique liés à la santé (FRS). Ces composants sont identifiés comme la composition corporelle, l'endurance cardiovasculaire, la force musculaire, l'endurance musculaire et la flexibilité (Castro-Pin </a:t>
            </a:r>
            <a:r>
              <a:rPr lang="fr-BE" sz="1400" b="0" i="0" u="none" strike="noStrike" cap="none" dirty="0" err="1" smtClean="0">
                <a:solidFill>
                  <a:srgbClr val="000000"/>
                </a:solidFill>
                <a:effectLst/>
                <a:latin typeface="Helvetica Neue"/>
                <a:ea typeface="Helvetica Neue"/>
                <a:cs typeface="Helvetica Neue"/>
                <a:sym typeface="Helvetica Neue"/>
              </a:rPr>
              <a:t>ero</a:t>
            </a:r>
            <a:r>
              <a:rPr lang="fr-BE" sz="1400" b="0" i="0" u="none" strike="noStrike" cap="none" dirty="0" smtClean="0">
                <a:solidFill>
                  <a:srgbClr val="000000"/>
                </a:solidFill>
                <a:effectLst/>
                <a:latin typeface="Helvetica Neue"/>
                <a:ea typeface="Helvetica Neue"/>
                <a:cs typeface="Helvetica Neue"/>
                <a:sym typeface="Helvetica Neue"/>
              </a:rPr>
              <a:t> et al., 2010; Keating et al., 2018). </a:t>
            </a:r>
            <a:endParaRPr lang="fr-FR" sz="1400" dirty="0"/>
          </a:p>
        </p:txBody>
      </p:sp>
    </p:spTree>
    <p:extLst>
      <p:ext uri="{BB962C8B-B14F-4D97-AF65-F5344CB8AC3E}">
        <p14:creationId xmlns:p14="http://schemas.microsoft.com/office/powerpoint/2010/main" val="63077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67517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3474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sous-titre" type="title">
  <p:cSld name="TITL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270000" y="1638300"/>
            <a:ext cx="10464800" cy="3302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L="0" marR="0" lvl="1" indent="2286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L="0" marR="0" lvl="2" indent="4572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L="0" marR="0" lvl="3" indent="6858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L="0" marR="0" lvl="4" indent="9144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L="0" marR="0" lvl="5" indent="11430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L="0" marR="0" lvl="6" indent="13716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L="0" marR="0" lvl="7" indent="16002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L="0" marR="0" lvl="8" indent="18288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1" name="Shape 11"/>
          <p:cNvSpPr txBox="1">
            <a:spLocks noGrp="1"/>
          </p:cNvSpPr>
          <p:nvPr>
            <p:ph type="body" idx="1"/>
          </p:nvPr>
        </p:nvSpPr>
        <p:spPr>
          <a:xfrm>
            <a:off x="1270000" y="5029200"/>
            <a:ext cx="10464800" cy="11303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2" name="Shape 12"/>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 Haut">
  <p:cSld name="Titre - Hau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52500" y="444500"/>
            <a:ext cx="11099800" cy="2159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L="0" marR="0" lvl="1" indent="2286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L="0" marR="0" lvl="2" indent="4572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L="0" marR="0" lvl="3" indent="6858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L="0" marR="0" lvl="4" indent="9144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L="0" marR="0" lvl="5" indent="11430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L="0" marR="0" lvl="6" indent="13716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L="0" marR="0" lvl="7" indent="16002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L="0" marR="0" lvl="8" indent="18288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 name="Shape 28"/>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3">
  <p:cSld name="Photo - 3">
    <p:spTree>
      <p:nvGrpSpPr>
        <p:cNvPr id="1" name="Shape 41"/>
        <p:cNvGrpSpPr/>
        <p:nvPr/>
      </p:nvGrpSpPr>
      <p:grpSpPr>
        <a:xfrm>
          <a:off x="0" y="0"/>
          <a:ext cx="0" cy="0"/>
          <a:chOff x="0" y="0"/>
          <a:chExt cx="0" cy="0"/>
        </a:xfrm>
      </p:grpSpPr>
      <p:sp>
        <p:nvSpPr>
          <p:cNvPr id="42" name="Shape 42"/>
          <p:cNvSpPr>
            <a:spLocks noGrp="1"/>
          </p:cNvSpPr>
          <p:nvPr>
            <p:ph type="pic" idx="2"/>
          </p:nvPr>
        </p:nvSpPr>
        <p:spPr>
          <a:xfrm>
            <a:off x="6718300" y="5092700"/>
            <a:ext cx="5334000" cy="3771900"/>
          </a:xfrm>
          <a:prstGeom prst="rect">
            <a:avLst/>
          </a:prstGeom>
          <a:noFill/>
          <a:ln>
            <a:noFill/>
          </a:ln>
        </p:spPr>
        <p:txBody>
          <a:bodyPr spcFirstLastPara="1" wrap="square" lIns="91425" tIns="91425" rIns="91425" bIns="91425" anchor="t" anchorCtr="0"/>
          <a:lstStyle>
            <a:lvl1pPr marL="444500" marR="0" lvl="0"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889000" marR="0" lvl="1"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33500" marR="0" lvl="2"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778000" marR="0" lvl="3"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22500" marR="0" lvl="4"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667000" marR="0" lvl="5"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111500" marR="0" lvl="6"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556000" marR="0" lvl="7"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000500" marR="0" lvl="8"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3" name="Shape 43"/>
          <p:cNvSpPr>
            <a:spLocks noGrp="1"/>
          </p:cNvSpPr>
          <p:nvPr>
            <p:ph type="pic" idx="3"/>
          </p:nvPr>
        </p:nvSpPr>
        <p:spPr>
          <a:xfrm>
            <a:off x="6724518" y="889000"/>
            <a:ext cx="5334001" cy="3771900"/>
          </a:xfrm>
          <a:prstGeom prst="rect">
            <a:avLst/>
          </a:prstGeom>
          <a:noFill/>
          <a:ln>
            <a:noFill/>
          </a:ln>
        </p:spPr>
        <p:txBody>
          <a:bodyPr spcFirstLastPara="1" wrap="square" lIns="91425" tIns="91425" rIns="91425" bIns="91425" anchor="t" anchorCtr="0"/>
          <a:lstStyle>
            <a:lvl1pPr marL="444500" marR="0" lvl="0"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889000" marR="0" lvl="1"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33500" marR="0" lvl="2"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778000" marR="0" lvl="3"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22500" marR="0" lvl="4"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667000" marR="0" lvl="5"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111500" marR="0" lvl="6"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556000" marR="0" lvl="7"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000500" marR="0" lvl="8"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4" name="Shape 44"/>
          <p:cNvSpPr>
            <a:spLocks noGrp="1"/>
          </p:cNvSpPr>
          <p:nvPr>
            <p:ph type="pic" idx="4"/>
          </p:nvPr>
        </p:nvSpPr>
        <p:spPr>
          <a:xfrm>
            <a:off x="952500" y="889000"/>
            <a:ext cx="5334000" cy="7975600"/>
          </a:xfrm>
          <a:prstGeom prst="rect">
            <a:avLst/>
          </a:prstGeom>
          <a:noFill/>
          <a:ln>
            <a:noFill/>
          </a:ln>
        </p:spPr>
        <p:txBody>
          <a:bodyPr spcFirstLastPara="1" wrap="square" lIns="91425" tIns="91425" rIns="91425" bIns="91425" anchor="t" anchorCtr="0"/>
          <a:lstStyle>
            <a:lvl1pPr marL="444500" marR="0" lvl="0"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889000" marR="0" lvl="1"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33500" marR="0" lvl="2"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778000" marR="0" lvl="3"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22500" marR="0" lvl="4"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667000" marR="0" lvl="5"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111500" marR="0" lvl="6"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556000" marR="0" lvl="7"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000500" marR="0" lvl="8"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5" name="Shape 45"/>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Shape 51"/>
          <p:cNvSpPr>
            <a:spLocks noGrp="1"/>
          </p:cNvSpPr>
          <p:nvPr>
            <p:ph type="pic" idx="2"/>
          </p:nvPr>
        </p:nvSpPr>
        <p:spPr>
          <a:xfrm>
            <a:off x="0" y="0"/>
            <a:ext cx="13004800" cy="9753600"/>
          </a:xfrm>
          <a:prstGeom prst="rect">
            <a:avLst/>
          </a:prstGeom>
          <a:noFill/>
          <a:ln>
            <a:noFill/>
          </a:ln>
        </p:spPr>
        <p:txBody>
          <a:bodyPr spcFirstLastPara="1" wrap="square" lIns="91425" tIns="91425" rIns="91425" bIns="91425" anchor="t" anchorCtr="0"/>
          <a:lstStyle>
            <a:lvl1pPr marL="444500" marR="0" lvl="0"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889000" marR="0" lvl="1"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33500" marR="0" lvl="2"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778000" marR="0" lvl="3"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22500" marR="0" lvl="4"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667000" marR="0" lvl="5"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111500" marR="0" lvl="6"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556000" marR="0" lvl="7"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000500" marR="0" lvl="8" indent="-44450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2" name="Shape 52"/>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Click to edit Master title style</a:t>
            </a:r>
            <a:endParaRPr lang="fr-BE"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Espace réservé de la date 3"/>
          <p:cNvSpPr>
            <a:spLocks noGrp="1"/>
          </p:cNvSpPr>
          <p:nvPr>
            <p:ph type="dt" sz="half" idx="10"/>
          </p:nvPr>
        </p:nvSpPr>
        <p:spPr/>
        <p:txBody>
          <a:bodyPr/>
          <a:lstStyle>
            <a:lvl1pPr>
              <a:defRPr/>
            </a:lvl1pPr>
          </a:lstStyle>
          <a:p>
            <a:pPr>
              <a:defRPr/>
            </a:pPr>
            <a:fld id="{034FF6E1-FA32-4827-9E52-48160F1D767E}" type="datetimeFigureOut">
              <a:rPr lang="fr-BE"/>
              <a:pPr>
                <a:defRPr/>
              </a:pPr>
              <a:t>27-02-20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BE"/>
              <a:t>CE 25 mars 2011– draft 1</a:t>
            </a: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endParaRPr lang="fr-BE"/>
          </a:p>
        </p:txBody>
      </p:sp>
    </p:spTree>
    <p:extLst>
      <p:ext uri="{BB962C8B-B14F-4D97-AF65-F5344CB8AC3E}">
        <p14:creationId xmlns:p14="http://schemas.microsoft.com/office/powerpoint/2010/main" val="25471016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8D78339-4661-42AF-8D23-C9B342E14F1D}"/>
              </a:ext>
            </a:extLst>
          </p:cNvPr>
          <p:cNvSpPr>
            <a:spLocks noGrp="1"/>
          </p:cNvSpPr>
          <p:nvPr>
            <p:ph type="dt" sz="half" idx="10"/>
          </p:nvPr>
        </p:nvSpPr>
        <p:spPr/>
        <p:txBody>
          <a:bodyPr/>
          <a:lstStyle>
            <a:lvl1pPr>
              <a:defRPr/>
            </a:lvl1pPr>
          </a:lstStyle>
          <a:p>
            <a:pPr>
              <a:defRPr/>
            </a:pPr>
            <a:fld id="{97CA953E-345E-496F-A75D-38646A526CBD}" type="datetime1">
              <a:rPr lang="fr-BE"/>
              <a:pPr>
                <a:defRPr/>
              </a:pPr>
              <a:t>27-02-20</a:t>
            </a:fld>
            <a:endParaRPr lang="fr-BE"/>
          </a:p>
        </p:txBody>
      </p:sp>
      <p:sp>
        <p:nvSpPr>
          <p:cNvPr id="3" name="Espace réservé du pied de page 4">
            <a:extLst>
              <a:ext uri="{FF2B5EF4-FFF2-40B4-BE49-F238E27FC236}">
                <a16:creationId xmlns:a16="http://schemas.microsoft.com/office/drawing/2014/main" id="{9B787167-EDA9-4243-AE2F-D787509BCD11}"/>
              </a:ext>
            </a:extLst>
          </p:cNvPr>
          <p:cNvSpPr>
            <a:spLocks noGrp="1"/>
          </p:cNvSpPr>
          <p:nvPr>
            <p:ph type="ftr" sz="quarter" idx="11"/>
          </p:nvPr>
        </p:nvSpPr>
        <p:spPr/>
        <p:txBody>
          <a:bodyPr/>
          <a:lstStyle>
            <a:lvl1pPr>
              <a:defRPr/>
            </a:lvl1pPr>
          </a:lstStyle>
          <a:p>
            <a:pPr>
              <a:defRPr/>
            </a:pPr>
            <a:r>
              <a:rPr lang="fr-BE"/>
              <a:t>RENCONTRE ET ÉCHANGES - PROJETS TANDEM - 10 janvier 2018 - Moulins de Beez</a:t>
            </a:r>
            <a:endParaRPr lang="fr-BE" dirty="0"/>
          </a:p>
        </p:txBody>
      </p:sp>
      <p:sp>
        <p:nvSpPr>
          <p:cNvPr id="4" name="Espace réservé du numéro de diapositive 5">
            <a:extLst>
              <a:ext uri="{FF2B5EF4-FFF2-40B4-BE49-F238E27FC236}">
                <a16:creationId xmlns:a16="http://schemas.microsoft.com/office/drawing/2014/main" id="{51695847-B1C4-420E-94FC-72F42FA6AAD4}"/>
              </a:ext>
            </a:extLst>
          </p:cNvPr>
          <p:cNvSpPr>
            <a:spLocks noGrp="1"/>
          </p:cNvSpPr>
          <p:nvPr>
            <p:ph type="sldNum" sz="quarter" idx="12"/>
          </p:nvPr>
        </p:nvSpPr>
        <p:spPr/>
        <p:txBody>
          <a:bodyPr/>
          <a:lstStyle>
            <a:lvl1pPr>
              <a:defRPr/>
            </a:lvl1pPr>
          </a:lstStyle>
          <a:p>
            <a:pPr>
              <a:defRPr/>
            </a:pPr>
            <a:endParaRPr lang="fr-BE"/>
          </a:p>
        </p:txBody>
      </p:sp>
    </p:spTree>
    <p:extLst>
      <p:ext uri="{BB962C8B-B14F-4D97-AF65-F5344CB8AC3E}">
        <p14:creationId xmlns:p14="http://schemas.microsoft.com/office/powerpoint/2010/main" val="296687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58613" y="388338"/>
            <a:ext cx="11595947" cy="1237262"/>
          </a:xfrm>
        </p:spPr>
        <p:txBody>
          <a:bodyPr/>
          <a:lstStyle>
            <a:lvl1pPr>
              <a:defRPr/>
            </a:lvl1pPr>
          </a:lstStyle>
          <a:p>
            <a:r>
              <a:rPr lang="fr-FR"/>
              <a:t>Cliquez pour modifier le style du titre</a:t>
            </a:r>
            <a:endParaRPr lang="en-US"/>
          </a:p>
        </p:txBody>
      </p:sp>
      <p:sp>
        <p:nvSpPr>
          <p:cNvPr id="11" name="Espace réservé du contenu 10"/>
          <p:cNvSpPr>
            <a:spLocks noGrp="1"/>
          </p:cNvSpPr>
          <p:nvPr>
            <p:ph sz="quarter" idx="2"/>
          </p:nvPr>
        </p:nvSpPr>
        <p:spPr>
          <a:xfrm>
            <a:off x="866987" y="3467947"/>
            <a:ext cx="5527040" cy="509354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6827520" y="3467947"/>
            <a:ext cx="5527040" cy="509354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texte 15"/>
          <p:cNvSpPr>
            <a:spLocks noGrp="1"/>
          </p:cNvSpPr>
          <p:nvPr>
            <p:ph type="body" sz="quarter" idx="1"/>
          </p:nvPr>
        </p:nvSpPr>
        <p:spPr>
          <a:xfrm>
            <a:off x="866987" y="2492587"/>
            <a:ext cx="5527040" cy="910336"/>
          </a:xfrm>
          <a:solidFill>
            <a:schemeClr val="accent2"/>
          </a:solidFill>
        </p:spPr>
        <p:txBody>
          <a:bodyPr rtlCol="0" anchor="ctr"/>
          <a:lstStyle>
            <a:lvl1pPr marL="0" indent="0">
              <a:buFontTx/>
              <a:buNone/>
              <a:defRPr sz="2844" b="1">
                <a:solidFill>
                  <a:srgbClr val="FFFFFF"/>
                </a:solidFill>
              </a:defRPr>
            </a:lvl1pPr>
          </a:lstStyle>
          <a:p>
            <a:pPr lvl="0"/>
            <a:r>
              <a:rPr lang="fr-FR"/>
              <a:t>Cliquez pour modifier les styles du texte du masque</a:t>
            </a:r>
          </a:p>
        </p:txBody>
      </p:sp>
      <p:sp>
        <p:nvSpPr>
          <p:cNvPr id="15" name="Espace réservé du texte 14"/>
          <p:cNvSpPr>
            <a:spLocks noGrp="1"/>
          </p:cNvSpPr>
          <p:nvPr>
            <p:ph type="body" sz="quarter" idx="3"/>
          </p:nvPr>
        </p:nvSpPr>
        <p:spPr>
          <a:xfrm>
            <a:off x="6827520" y="2492587"/>
            <a:ext cx="5527040" cy="910336"/>
          </a:xfrm>
          <a:solidFill>
            <a:schemeClr val="accent4"/>
          </a:solidFill>
        </p:spPr>
        <p:txBody>
          <a:bodyPr rtlCol="0" anchor="ctr"/>
          <a:lstStyle>
            <a:lvl1pPr marL="0" indent="0">
              <a:buFontTx/>
              <a:buNone/>
              <a:defRPr sz="2844" b="1">
                <a:solidFill>
                  <a:srgbClr val="FFFFFF"/>
                </a:solidFill>
              </a:defRPr>
            </a:lvl1pPr>
          </a:lstStyle>
          <a:p>
            <a:pPr lvl="0"/>
            <a:r>
              <a:rPr lang="fr-FR"/>
              <a:t>Cliquez pour modifier les styles du texte du masque</a:t>
            </a:r>
          </a:p>
        </p:txBody>
      </p:sp>
      <p:sp>
        <p:nvSpPr>
          <p:cNvPr id="7" name="Espace réservé de la date 9">
            <a:extLst>
              <a:ext uri="{FF2B5EF4-FFF2-40B4-BE49-F238E27FC236}">
                <a16:creationId xmlns:a16="http://schemas.microsoft.com/office/drawing/2014/main" id="{53894E69-BBCC-4211-B0AA-7F32C31F640C}"/>
              </a:ext>
            </a:extLst>
          </p:cNvPr>
          <p:cNvSpPr>
            <a:spLocks noGrp="1"/>
          </p:cNvSpPr>
          <p:nvPr>
            <p:ph type="dt" sz="half" idx="10"/>
          </p:nvPr>
        </p:nvSpPr>
        <p:spPr/>
        <p:txBody>
          <a:bodyPr rtlCol="0"/>
          <a:lstStyle>
            <a:lvl1pPr>
              <a:defRPr/>
            </a:lvl1pPr>
          </a:lstStyle>
          <a:p>
            <a:pPr>
              <a:defRPr/>
            </a:pPr>
            <a:fld id="{BF5149CC-9C39-4C7C-8548-6969822B7446}" type="datetime1">
              <a:rPr lang="fr-FR"/>
              <a:pPr>
                <a:defRPr/>
              </a:pPr>
              <a:t>27/02/2020</a:t>
            </a:fld>
            <a:endParaRPr lang="fr-FR"/>
          </a:p>
        </p:txBody>
      </p:sp>
      <p:sp>
        <p:nvSpPr>
          <p:cNvPr id="8" name="Espace réservé du numéro de diapositive 11">
            <a:extLst>
              <a:ext uri="{FF2B5EF4-FFF2-40B4-BE49-F238E27FC236}">
                <a16:creationId xmlns:a16="http://schemas.microsoft.com/office/drawing/2014/main" id="{BDA56778-E323-49B7-9C25-8FCD4438049A}"/>
              </a:ext>
            </a:extLst>
          </p:cNvPr>
          <p:cNvSpPr>
            <a:spLocks noGrp="1"/>
          </p:cNvSpPr>
          <p:nvPr>
            <p:ph type="sldNum" sz="quarter" idx="11"/>
          </p:nvPr>
        </p:nvSpPr>
        <p:spPr/>
        <p:txBody>
          <a:bodyPr/>
          <a:lstStyle>
            <a:lvl1pPr>
              <a:defRPr/>
            </a:lvl1pPr>
          </a:lstStyle>
          <a:p>
            <a:pPr>
              <a:defRPr/>
            </a:pPr>
            <a:fld id="{32C82A88-4EE4-4232-BE68-34FFA942237D}" type="slidenum">
              <a:rPr lang="fr-FR" altLang="en-US"/>
              <a:pPr>
                <a:defRPr/>
              </a:pPr>
              <a:t>‹N°›</a:t>
            </a:fld>
            <a:endParaRPr lang="fr-FR" altLang="en-US"/>
          </a:p>
        </p:txBody>
      </p:sp>
      <p:sp>
        <p:nvSpPr>
          <p:cNvPr id="9" name="Espace réservé du pied de page 13">
            <a:extLst>
              <a:ext uri="{FF2B5EF4-FFF2-40B4-BE49-F238E27FC236}">
                <a16:creationId xmlns:a16="http://schemas.microsoft.com/office/drawing/2014/main" id="{90849189-7A86-478D-8BEF-6D51F8086C62}"/>
              </a:ext>
            </a:extLst>
          </p:cNvPr>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200551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52500" y="444500"/>
            <a:ext cx="11099800" cy="2159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L="0" marR="0" lvl="1" indent="2286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L="0" marR="0" lvl="2" indent="4572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L="0" marR="0" lvl="3" indent="6858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L="0" marR="0" lvl="4" indent="9144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L="0" marR="0" lvl="5" indent="11430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L="0" marR="0" lvl="6" indent="13716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L="0" marR="0" lvl="7" indent="16002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L="0" marR="0" lvl="8" indent="182880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Shape 7"/>
          <p:cNvSpPr txBox="1">
            <a:spLocks noGrp="1"/>
          </p:cNvSpPr>
          <p:nvPr>
            <p:ph type="body" idx="1"/>
          </p:nvPr>
        </p:nvSpPr>
        <p:spPr>
          <a:xfrm>
            <a:off x="952500" y="2603500"/>
            <a:ext cx="11099800" cy="6286500"/>
          </a:xfrm>
          <a:prstGeom prst="rect">
            <a:avLst/>
          </a:prstGeom>
          <a:noFill/>
          <a:ln>
            <a:noFill/>
          </a:ln>
        </p:spPr>
        <p:txBody>
          <a:bodyPr spcFirstLastPara="1" wrap="square" lIns="91425" tIns="91425" rIns="91425" bIns="91425" anchor="ctr" anchorCtr="0"/>
          <a:lstStyle>
            <a:lvl1pPr marL="457200" marR="0" lvl="0"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914400" marR="0" lvl="1"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Shape 8"/>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‹N°›</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1" r:id="rId5"/>
    <p:sldLayoutId id="2147483662"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mailto:jeanphilippe.dupont@vinci.be" TargetMode="External"/><Relationship Id="rId7" Type="http://schemas.openxmlformats.org/officeDocument/2006/relationships/image" Target="../media/image1.png"/><Relationship Id="rId2" Type="http://schemas.openxmlformats.org/officeDocument/2006/relationships/hyperlink" Target="mailto:Jeanphilippe.dupont@vinci.be" TargetMode="External"/><Relationship Id="rId1" Type="http://schemas.openxmlformats.org/officeDocument/2006/relationships/slideLayout" Target="../slideLayouts/slideLayout1.xml"/><Relationship Id="rId6" Type="http://schemas.openxmlformats.org/officeDocument/2006/relationships/hyperlink" Target="mailto:stefano.pecoraro@vinci.be" TargetMode="External"/><Relationship Id="rId5" Type="http://schemas.openxmlformats.org/officeDocument/2006/relationships/hyperlink" Target="mailto:louise.deghorain@vinci.be" TargetMode="External"/><Relationship Id="rId4" Type="http://schemas.openxmlformats.org/officeDocument/2006/relationships/hyperlink" Target="mailto:yves.devillers@vinci.be" TargetMode="Externa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gif"/><Relationship Id="rId5" Type="http://schemas.openxmlformats.org/officeDocument/2006/relationships/image" Target="../media/image1.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77" descr="pacte01.tiff">
            <a:extLst>
              <a:ext uri="{FF2B5EF4-FFF2-40B4-BE49-F238E27FC236}">
                <a16:creationId xmlns:a16="http://schemas.microsoft.com/office/drawing/2014/main" id="{EF8F9192-AFBE-4F77-8ADA-39B5F847F09C}"/>
              </a:ext>
            </a:extLst>
          </p:cNvPr>
          <p:cNvPicPr preferRelativeResize="0"/>
          <p:nvPr/>
        </p:nvPicPr>
        <p:blipFill rotWithShape="1">
          <a:blip r:embed="rId2">
            <a:alphaModFix/>
          </a:blip>
          <a:srcRect/>
          <a:stretch/>
        </p:blipFill>
        <p:spPr>
          <a:xfrm>
            <a:off x="0" y="-27976"/>
            <a:ext cx="13004259" cy="1416368"/>
          </a:xfrm>
          <a:prstGeom prst="rect">
            <a:avLst/>
          </a:prstGeom>
          <a:noFill/>
          <a:ln>
            <a:noFill/>
          </a:ln>
        </p:spPr>
      </p:pic>
      <p:sp>
        <p:nvSpPr>
          <p:cNvPr id="8" name="Titre 7">
            <a:extLst>
              <a:ext uri="{FF2B5EF4-FFF2-40B4-BE49-F238E27FC236}">
                <a16:creationId xmlns:a16="http://schemas.microsoft.com/office/drawing/2014/main" id="{E198D6E7-6B75-40D4-9296-39A56DEB2D7B}"/>
              </a:ext>
            </a:extLst>
          </p:cNvPr>
          <p:cNvSpPr>
            <a:spLocks noGrp="1"/>
          </p:cNvSpPr>
          <p:nvPr>
            <p:ph type="title"/>
          </p:nvPr>
        </p:nvSpPr>
        <p:spPr>
          <a:xfrm>
            <a:off x="1767461" y="2938552"/>
            <a:ext cx="9967068" cy="3154252"/>
          </a:xfrm>
        </p:spPr>
        <p:txBody>
          <a:bodyPr/>
          <a:lstStyle/>
          <a:p>
            <a:r>
              <a:rPr lang="fr-CH" sz="4800" dirty="0" smtClean="0">
                <a:solidFill>
                  <a:srgbClr val="C45C0E"/>
                </a:solidFill>
              </a:rPr>
              <a:t>Conception </a:t>
            </a:r>
            <a:r>
              <a:rPr lang="fr-CH" sz="4800" dirty="0">
                <a:solidFill>
                  <a:srgbClr val="C45C0E"/>
                </a:solidFill>
              </a:rPr>
              <a:t>d’un dispositif d’auto-évaluation de la condition physique à l’aide d’une application </a:t>
            </a:r>
            <a:r>
              <a:rPr lang="fr-CH" sz="4800" dirty="0" smtClean="0">
                <a:solidFill>
                  <a:srgbClr val="C45C0E"/>
                </a:solidFill>
              </a:rPr>
              <a:t>web</a:t>
            </a:r>
            <a:endParaRPr lang="fr-FR" sz="4800" dirty="0">
              <a:solidFill>
                <a:srgbClr val="C45C0E"/>
              </a:solidFill>
            </a:endParaRPr>
          </a:p>
        </p:txBody>
      </p:sp>
      <p:sp>
        <p:nvSpPr>
          <p:cNvPr id="9" name="Espace réservé du texte 8">
            <a:extLst>
              <a:ext uri="{FF2B5EF4-FFF2-40B4-BE49-F238E27FC236}">
                <a16:creationId xmlns:a16="http://schemas.microsoft.com/office/drawing/2014/main" id="{7FBBA45F-2A2E-44BE-BA0D-D3EFBFFFA0B4}"/>
              </a:ext>
            </a:extLst>
          </p:cNvPr>
          <p:cNvSpPr>
            <a:spLocks noGrp="1"/>
          </p:cNvSpPr>
          <p:nvPr>
            <p:ph type="body" idx="1"/>
          </p:nvPr>
        </p:nvSpPr>
        <p:spPr>
          <a:xfrm>
            <a:off x="1270000" y="6288357"/>
            <a:ext cx="10464800" cy="1130300"/>
          </a:xfrm>
        </p:spPr>
        <p:txBody>
          <a:bodyPr/>
          <a:lstStyle/>
          <a:p>
            <a:r>
              <a:rPr lang="fr-BE" sz="2800" dirty="0" smtClean="0"/>
              <a:t>Xavier Flamme, </a:t>
            </a:r>
            <a:r>
              <a:rPr lang="fr-BE" sz="2800" dirty="0"/>
              <a:t>Yves </a:t>
            </a:r>
            <a:r>
              <a:rPr lang="fr-BE" sz="2800" dirty="0" smtClean="0"/>
              <a:t>Devillers, </a:t>
            </a:r>
            <a:r>
              <a:rPr lang="fr-BE" sz="2800" dirty="0"/>
              <a:t>Stefano </a:t>
            </a:r>
            <a:r>
              <a:rPr lang="fr-BE" sz="2800" dirty="0" smtClean="0"/>
              <a:t>Pecoraro, </a:t>
            </a:r>
            <a:r>
              <a:rPr lang="fr-BE" sz="2800" dirty="0"/>
              <a:t>Louise </a:t>
            </a:r>
            <a:r>
              <a:rPr lang="fr-BE" sz="2800" dirty="0" smtClean="0"/>
              <a:t>Deghorain et </a:t>
            </a:r>
            <a:r>
              <a:rPr lang="fr-BE" sz="2800" dirty="0"/>
              <a:t>Jean-Philippe </a:t>
            </a:r>
            <a:r>
              <a:rPr lang="fr-BE" sz="2800" dirty="0" smtClean="0"/>
              <a:t>Dupont</a:t>
            </a:r>
            <a:endParaRPr lang="fr-BE" sz="2800" dirty="0"/>
          </a:p>
          <a:p>
            <a:endParaRPr lang="fr-FR" sz="2800" dirty="0"/>
          </a:p>
        </p:txBody>
      </p:sp>
      <p:pic>
        <p:nvPicPr>
          <p:cNvPr id="11" name="Image 10">
            <a:extLst>
              <a:ext uri="{FF2B5EF4-FFF2-40B4-BE49-F238E27FC236}">
                <a16:creationId xmlns:a16="http://schemas.microsoft.com/office/drawing/2014/main" id="{CB809818-3A87-42E3-9842-36B39EFC7B81}"/>
              </a:ext>
            </a:extLst>
          </p:cNvPr>
          <p:cNvPicPr>
            <a:picLocks noChangeAspect="1"/>
          </p:cNvPicPr>
          <p:nvPr/>
        </p:nvPicPr>
        <p:blipFill>
          <a:blip r:embed="rId3"/>
          <a:stretch>
            <a:fillRect/>
          </a:stretch>
        </p:blipFill>
        <p:spPr>
          <a:xfrm>
            <a:off x="268398" y="7750396"/>
            <a:ext cx="2003204" cy="2003204"/>
          </a:xfrm>
          <a:prstGeom prst="rect">
            <a:avLst/>
          </a:prstGeom>
        </p:spPr>
      </p:pic>
      <p:pic>
        <p:nvPicPr>
          <p:cNvPr id="12" name="Image 6" descr="logo-double-horizontal.png">
            <a:extLst>
              <a:ext uri="{FF2B5EF4-FFF2-40B4-BE49-F238E27FC236}">
                <a16:creationId xmlns:a16="http://schemas.microsoft.com/office/drawing/2014/main" id="{27FD957B-6A4A-420A-99D3-B0753C5BB78E}"/>
              </a:ext>
            </a:extLst>
          </p:cNvPr>
          <p:cNvPicPr>
            <a:picLocks noChangeAspect="1"/>
          </p:cNvPicPr>
          <p:nvPr/>
        </p:nvPicPr>
        <p:blipFill>
          <a:blip r:embed="rId4">
            <a:extLst>
              <a:ext uri="{28A0092B-C50C-407E-A947-70E740481C1C}">
                <a14:useLocalDpi xmlns:a14="http://schemas.microsoft.com/office/drawing/2010/main" val="0"/>
              </a:ext>
            </a:extLst>
          </a:blip>
          <a:srcRect l="52113"/>
          <a:stretch>
            <a:fillRect/>
          </a:stretch>
        </p:blipFill>
        <p:spPr bwMode="auto">
          <a:xfrm>
            <a:off x="11044686" y="8317614"/>
            <a:ext cx="163824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8">
            <a:extLst>
              <a:ext uri="{FF2B5EF4-FFF2-40B4-BE49-F238E27FC236}">
                <a16:creationId xmlns:a16="http://schemas.microsoft.com/office/drawing/2014/main" id="{176A2F7A-58F3-44A2-BB2C-271DB2E69AA2}"/>
              </a:ext>
            </a:extLst>
          </p:cNvPr>
          <p:cNvSpPr txBox="1">
            <a:spLocks/>
          </p:cNvSpPr>
          <p:nvPr/>
        </p:nvSpPr>
        <p:spPr>
          <a:xfrm>
            <a:off x="1269729" y="8482604"/>
            <a:ext cx="10464800" cy="80032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r>
              <a:rPr lang="fr-BE" sz="2000" dirty="0" smtClean="0"/>
              <a:t>11</a:t>
            </a:r>
            <a:r>
              <a:rPr lang="fr-BE" sz="2000" baseline="30000" dirty="0" smtClean="0"/>
              <a:t>ème</a:t>
            </a:r>
            <a:r>
              <a:rPr lang="fr-BE" sz="2000" dirty="0" smtClean="0"/>
              <a:t> biennale de l’ARIS</a:t>
            </a:r>
            <a:endParaRPr lang="fr-BE" sz="2000" dirty="0"/>
          </a:p>
          <a:p>
            <a:r>
              <a:rPr lang="fr-BE" sz="2000" dirty="0" smtClean="0"/>
              <a:t>Liège, 28 février 2020</a:t>
            </a:r>
            <a:endParaRPr lang="fr-FR" sz="2000" dirty="0"/>
          </a:p>
        </p:txBody>
      </p:sp>
      <p:pic>
        <p:nvPicPr>
          <p:cNvPr id="14" name="Shape 60" descr="slide-pacte.jpg">
            <a:extLst>
              <a:ext uri="{FF2B5EF4-FFF2-40B4-BE49-F238E27FC236}">
                <a16:creationId xmlns:a16="http://schemas.microsoft.com/office/drawing/2014/main" id="{8F612A75-0FB6-477B-8F02-F8A9893F662C}"/>
              </a:ext>
            </a:extLst>
          </p:cNvPr>
          <p:cNvPicPr preferRelativeResize="0"/>
          <p:nvPr/>
        </p:nvPicPr>
        <p:blipFill rotWithShape="1">
          <a:blip r:embed="rId5">
            <a:alphaModFix/>
          </a:blip>
          <a:srcRect l="4081" t="9027" r="45933" b="10899"/>
          <a:stretch/>
        </p:blipFill>
        <p:spPr>
          <a:xfrm>
            <a:off x="10185991" y="1388391"/>
            <a:ext cx="2496937" cy="2172429"/>
          </a:xfrm>
          <a:prstGeom prst="rect">
            <a:avLst/>
          </a:prstGeom>
          <a:noFill/>
          <a:ln>
            <a:noFill/>
          </a:ln>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666" y="1788803"/>
            <a:ext cx="4325334" cy="1224151"/>
          </a:xfrm>
          <a:prstGeom prst="rect">
            <a:avLst/>
          </a:prstGeom>
        </p:spPr>
      </p:pic>
    </p:spTree>
    <p:extLst>
      <p:ext uri="{BB962C8B-B14F-4D97-AF65-F5344CB8AC3E}">
        <p14:creationId xmlns:p14="http://schemas.microsoft.com/office/powerpoint/2010/main" val="1347304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0" y="-27976"/>
            <a:ext cx="13004259" cy="1416368"/>
          </a:xfrm>
          <a:prstGeom prst="rect">
            <a:avLst/>
          </a:prstGeom>
          <a:noFill/>
          <a:ln>
            <a:noFill/>
          </a:ln>
        </p:spPr>
      </p:pic>
      <p:sp>
        <p:nvSpPr>
          <p:cNvPr id="8" name="Arrondir un rectangle avec un coin diagonal 18">
            <a:extLst>
              <a:ext uri="{FF2B5EF4-FFF2-40B4-BE49-F238E27FC236}">
                <a16:creationId xmlns:a16="http://schemas.microsoft.com/office/drawing/2014/main" id="{572B354C-CA1E-4C7E-96D4-25AC898C0A87}"/>
              </a:ext>
            </a:extLst>
          </p:cNvPr>
          <p:cNvSpPr/>
          <p:nvPr/>
        </p:nvSpPr>
        <p:spPr>
          <a:xfrm>
            <a:off x="3629887" y="1666902"/>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Janvier à juin 2018</a:t>
            </a:r>
            <a:endParaRPr lang="fr-BE" sz="2347" dirty="0">
              <a:solidFill>
                <a:srgbClr val="002060"/>
              </a:solidFill>
              <a:latin typeface="Helvetica Neue" panose="020B0604020202020204" charset="0"/>
            </a:endParaRPr>
          </a:p>
        </p:txBody>
      </p:sp>
      <p:sp>
        <p:nvSpPr>
          <p:cNvPr id="9" name="Arrondir un rectangle avec un coin diagonal 18">
            <a:extLst>
              <a:ext uri="{FF2B5EF4-FFF2-40B4-BE49-F238E27FC236}">
                <a16:creationId xmlns:a16="http://schemas.microsoft.com/office/drawing/2014/main" id="{2C40F7CB-BC2A-48B8-AD47-3194829C54A1}"/>
              </a:ext>
            </a:extLst>
          </p:cNvPr>
          <p:cNvSpPr/>
          <p:nvPr/>
        </p:nvSpPr>
        <p:spPr>
          <a:xfrm>
            <a:off x="6114973" y="1666902"/>
            <a:ext cx="6531429" cy="731520"/>
          </a:xfrm>
          <a:prstGeom prst="round2Diag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1. Faire </a:t>
            </a:r>
            <a:r>
              <a:rPr lang="fr-BE" sz="2347" dirty="0">
                <a:solidFill>
                  <a:srgbClr val="FFFFFF"/>
                </a:solidFill>
                <a:latin typeface="Helvetica Neue" panose="020B0604020202020204" charset="0"/>
              </a:rPr>
              <a:t>l’état de la littérature</a:t>
            </a:r>
          </a:p>
        </p:txBody>
      </p:sp>
      <p:sp>
        <p:nvSpPr>
          <p:cNvPr id="13" name="Espace réservé du texte 1"/>
          <p:cNvSpPr txBox="1">
            <a:spLocks/>
          </p:cNvSpPr>
          <p:nvPr/>
        </p:nvSpPr>
        <p:spPr>
          <a:xfrm>
            <a:off x="188878" y="2783257"/>
            <a:ext cx="12626501" cy="67411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
              <a:spcBef>
                <a:spcPts val="1200"/>
              </a:spcBef>
            </a:pPr>
            <a:r>
              <a:rPr lang="fr-BE" sz="2700" dirty="0" smtClean="0">
                <a:latin typeface="Helvetica Neue" panose="020B0604020202020204" charset="0"/>
              </a:rPr>
              <a:t>Selon Gadais (2014, pp. 7-8), l’enseignant d’éducation physique peut entreprendre </a:t>
            </a:r>
            <a:r>
              <a:rPr lang="fr-BE" sz="2700" b="1" dirty="0" smtClean="0">
                <a:solidFill>
                  <a:srgbClr val="C45C0E"/>
                </a:solidFill>
                <a:latin typeface="Helvetica Neue" panose="020B0604020202020204" charset="0"/>
              </a:rPr>
              <a:t>trois types de stratégies d’intervention (SI) </a:t>
            </a:r>
            <a:r>
              <a:rPr lang="fr-BE" sz="2700" dirty="0" smtClean="0">
                <a:latin typeface="Helvetica Neue" panose="020B0604020202020204" charset="0"/>
              </a:rPr>
              <a:t>: </a:t>
            </a:r>
          </a:p>
          <a:p>
            <a:pPr marL="514350" indent="-514350">
              <a:spcBef>
                <a:spcPts val="1200"/>
              </a:spcBef>
              <a:buFont typeface="+mj-lt"/>
              <a:buAutoNum type="arabicParenR"/>
            </a:pPr>
            <a:r>
              <a:rPr lang="fr-BE" sz="2700" dirty="0" smtClean="0">
                <a:latin typeface="Helvetica Neue" panose="020B0604020202020204" charset="0"/>
              </a:rPr>
              <a:t>Les SI, les plus nombreuses, qui visent à «</a:t>
            </a:r>
            <a:r>
              <a:rPr lang="fr-BE" sz="2700" b="1" dirty="0" smtClean="0">
                <a:solidFill>
                  <a:srgbClr val="E66C10"/>
                </a:solidFill>
                <a:latin typeface="Helvetica Neue" panose="020B0604020202020204" charset="0"/>
              </a:rPr>
              <a:t> </a:t>
            </a:r>
            <a:r>
              <a:rPr lang="fr-BE" sz="2700" b="1" dirty="0" smtClean="0">
                <a:solidFill>
                  <a:srgbClr val="C45C0E"/>
                </a:solidFill>
                <a:latin typeface="Helvetica Neue" panose="020B0604020202020204" charset="0"/>
              </a:rPr>
              <a:t>sensibiliser</a:t>
            </a:r>
            <a:r>
              <a:rPr lang="fr-BE" sz="2700" b="1" dirty="0" smtClean="0">
                <a:solidFill>
                  <a:srgbClr val="E66C10"/>
                </a:solidFill>
                <a:latin typeface="Helvetica Neue" panose="020B0604020202020204" charset="0"/>
              </a:rPr>
              <a:t> </a:t>
            </a:r>
            <a:r>
              <a:rPr lang="fr-BE" sz="2700" dirty="0" smtClean="0">
                <a:latin typeface="Helvetica Neue" panose="020B0604020202020204" charset="0"/>
              </a:rPr>
              <a:t>» la population par la transmission d’information sur des concepts de santé ; à faire prendre conscience d’un état de santé, d’un niveau de condition physique et d’habitudes de vie ; de l’importance d’adopter de saines habitudes de vie afin de maintenir ou d’améliorer sa santé, etc. </a:t>
            </a:r>
          </a:p>
          <a:p>
            <a:pPr marL="514350" indent="-514350">
              <a:spcBef>
                <a:spcPts val="1200"/>
              </a:spcBef>
              <a:buFont typeface="+mj-lt"/>
              <a:buAutoNum type="arabicParenR"/>
            </a:pPr>
            <a:r>
              <a:rPr lang="fr-BE" sz="2700" dirty="0" smtClean="0">
                <a:latin typeface="Helvetica Neue" panose="020B0604020202020204" charset="0"/>
              </a:rPr>
              <a:t>Les SI qui visent à « </a:t>
            </a:r>
            <a:r>
              <a:rPr lang="fr-BE" sz="2700" b="1" dirty="0" smtClean="0">
                <a:solidFill>
                  <a:srgbClr val="C45C0E"/>
                </a:solidFill>
                <a:latin typeface="Helvetica Neue" panose="020B0604020202020204" charset="0"/>
              </a:rPr>
              <a:t>mettre en action </a:t>
            </a:r>
            <a:r>
              <a:rPr lang="fr-BE" sz="2700" dirty="0" smtClean="0">
                <a:latin typeface="Helvetica Neue" panose="020B0604020202020204" charset="0"/>
              </a:rPr>
              <a:t>», c'est-à-dire qu’elles obligent ou incitent les participants à adopter des comportements susceptibles de maintenir ou d’améliorer leur santé en les invitant à réaliser différentes tâches. </a:t>
            </a:r>
          </a:p>
          <a:p>
            <a:pPr marL="514350" indent="-514350">
              <a:spcBef>
                <a:spcPts val="1200"/>
              </a:spcBef>
              <a:buFont typeface="+mj-lt"/>
              <a:buAutoNum type="arabicParenR"/>
            </a:pPr>
            <a:r>
              <a:rPr lang="fr-BE" sz="2700" dirty="0" smtClean="0">
                <a:latin typeface="Helvetica Neue" panose="020B0604020202020204" charset="0"/>
              </a:rPr>
              <a:t>Les SI qui visent le « </a:t>
            </a:r>
            <a:r>
              <a:rPr lang="fr-BE" sz="2700" b="1" dirty="0" smtClean="0">
                <a:solidFill>
                  <a:srgbClr val="C45C0E"/>
                </a:solidFill>
                <a:latin typeface="Helvetica Neue" panose="020B0604020202020204" charset="0"/>
              </a:rPr>
              <a:t>développement de l’autonomie </a:t>
            </a:r>
            <a:r>
              <a:rPr lang="fr-BE" sz="2700" dirty="0" smtClean="0">
                <a:latin typeface="Helvetica Neue" panose="020B0604020202020204" charset="0"/>
              </a:rPr>
              <a:t>», qui sont des initiatives qui suscitent, chez les participants, une prise en charge autonome de leur santé par la réalisation de projets personnalisés sur la modification d’une ou plusieurs habitudes de vie d’une durée suffisamment longue (6 à 8 semaines) ». </a:t>
            </a:r>
            <a:endParaRPr lang="fr-BE" sz="2700" dirty="0">
              <a:latin typeface="Helvetica Neue" panose="020B0604020202020204" charset="0"/>
            </a:endParaRPr>
          </a:p>
        </p:txBody>
      </p:sp>
    </p:spTree>
    <p:extLst>
      <p:ext uri="{BB962C8B-B14F-4D97-AF65-F5344CB8AC3E}">
        <p14:creationId xmlns:p14="http://schemas.microsoft.com/office/powerpoint/2010/main" val="273444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0" y="-27976"/>
            <a:ext cx="13004259" cy="1416368"/>
          </a:xfrm>
          <a:prstGeom prst="rect">
            <a:avLst/>
          </a:prstGeom>
          <a:noFill/>
          <a:ln>
            <a:noFill/>
          </a:ln>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24" y="3713831"/>
            <a:ext cx="3250716" cy="1194676"/>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8971" y="2997156"/>
            <a:ext cx="3765429" cy="668060"/>
          </a:xfrm>
          <a:prstGeom prst="rect">
            <a:avLst/>
          </a:prstGeom>
        </p:spPr>
      </p:pic>
      <p:pic>
        <p:nvPicPr>
          <p:cNvPr id="6" name="Image 5"/>
          <p:cNvPicPr>
            <a:picLocks noChangeAspect="1"/>
          </p:cNvPicPr>
          <p:nvPr/>
        </p:nvPicPr>
        <p:blipFill rotWithShape="1">
          <a:blip r:embed="rId6">
            <a:extLst>
              <a:ext uri="{28A0092B-C50C-407E-A947-70E740481C1C}">
                <a14:useLocalDpi xmlns:a14="http://schemas.microsoft.com/office/drawing/2010/main" val="0"/>
              </a:ext>
            </a:extLst>
          </a:blip>
          <a:srcRect l="27958" t="20521" r="28013" b="19628"/>
          <a:stretch/>
        </p:blipFill>
        <p:spPr>
          <a:xfrm>
            <a:off x="8699789" y="3023929"/>
            <a:ext cx="4052425" cy="3097100"/>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868" y="5415220"/>
            <a:ext cx="8869377" cy="4059044"/>
          </a:xfrm>
          <a:prstGeom prst="rect">
            <a:avLst/>
          </a:prstGeom>
        </p:spPr>
      </p:pic>
      <p:sp>
        <p:nvSpPr>
          <p:cNvPr id="7" name="Arrondir un rectangle avec un coin diagonal 18">
            <a:extLst>
              <a:ext uri="{FF2B5EF4-FFF2-40B4-BE49-F238E27FC236}">
                <a16:creationId xmlns:a16="http://schemas.microsoft.com/office/drawing/2014/main" id="{DB501401-893E-4314-BB02-6D98885E5226}"/>
              </a:ext>
            </a:extLst>
          </p:cNvPr>
          <p:cNvSpPr/>
          <p:nvPr/>
        </p:nvSpPr>
        <p:spPr>
          <a:xfrm>
            <a:off x="3629887" y="1679380"/>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Mars 2018</a:t>
            </a:r>
            <a:endParaRPr lang="fr-BE" sz="2347" dirty="0">
              <a:solidFill>
                <a:srgbClr val="002060"/>
              </a:solidFill>
              <a:latin typeface="Helvetica Neue" panose="020B0604020202020204" charset="0"/>
            </a:endParaRPr>
          </a:p>
        </p:txBody>
      </p:sp>
      <p:sp>
        <p:nvSpPr>
          <p:cNvPr id="8" name="Arrondir un rectangle avec un coin diagonal 18">
            <a:extLst>
              <a:ext uri="{FF2B5EF4-FFF2-40B4-BE49-F238E27FC236}">
                <a16:creationId xmlns:a16="http://schemas.microsoft.com/office/drawing/2014/main" id="{07A48EFD-B54A-4C13-9B43-0C61A7CEF31A}"/>
              </a:ext>
            </a:extLst>
          </p:cNvPr>
          <p:cNvSpPr/>
          <p:nvPr/>
        </p:nvSpPr>
        <p:spPr>
          <a:xfrm>
            <a:off x="6114973" y="1679380"/>
            <a:ext cx="6531429" cy="731520"/>
          </a:xfrm>
          <a:prstGeom prst="round2DiagRect">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2. Choisir </a:t>
            </a:r>
            <a:r>
              <a:rPr lang="fr-BE" sz="2347" dirty="0">
                <a:solidFill>
                  <a:srgbClr val="002060"/>
                </a:solidFill>
                <a:latin typeface="Helvetica Neue" panose="020B0604020202020204" charset="0"/>
              </a:rPr>
              <a:t>les contenus et les </a:t>
            </a:r>
            <a:r>
              <a:rPr lang="fr-BE" sz="2347" dirty="0" smtClean="0">
                <a:solidFill>
                  <a:srgbClr val="002060"/>
                </a:solidFill>
                <a:latin typeface="Helvetica Neue" panose="020B0604020202020204" charset="0"/>
              </a:rPr>
              <a:t>tests</a:t>
            </a:r>
            <a:endParaRPr lang="fr-BE" sz="2347" dirty="0">
              <a:solidFill>
                <a:srgbClr val="002060"/>
              </a:solidFill>
              <a:latin typeface="Helvetica Neue" panose="020B0604020202020204" charset="0"/>
            </a:endParaRPr>
          </a:p>
        </p:txBody>
      </p:sp>
    </p:spTree>
    <p:extLst>
      <p:ext uri="{BB962C8B-B14F-4D97-AF65-F5344CB8AC3E}">
        <p14:creationId xmlns:p14="http://schemas.microsoft.com/office/powerpoint/2010/main" val="71365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93" y="2933456"/>
            <a:ext cx="12239509" cy="5997891"/>
          </a:xfrm>
          <a:prstGeom prst="rect">
            <a:avLst/>
          </a:prstGeom>
        </p:spPr>
      </p:pic>
      <p:pic>
        <p:nvPicPr>
          <p:cNvPr id="6"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0" y="-27976"/>
            <a:ext cx="13004259" cy="1416368"/>
          </a:xfrm>
          <a:prstGeom prst="rect">
            <a:avLst/>
          </a:prstGeom>
          <a:noFill/>
          <a:ln>
            <a:noFill/>
          </a:ln>
        </p:spPr>
      </p:pic>
      <p:sp>
        <p:nvSpPr>
          <p:cNvPr id="7" name="Arrondir un rectangle avec un coin diagonal 18">
            <a:extLst>
              <a:ext uri="{FF2B5EF4-FFF2-40B4-BE49-F238E27FC236}">
                <a16:creationId xmlns:a16="http://schemas.microsoft.com/office/drawing/2014/main" id="{E16F96A4-FEE7-42C1-B355-9D7436E786B9}"/>
              </a:ext>
            </a:extLst>
          </p:cNvPr>
          <p:cNvSpPr/>
          <p:nvPr/>
        </p:nvSpPr>
        <p:spPr>
          <a:xfrm>
            <a:off x="3629887" y="1734383"/>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Septembre 2018</a:t>
            </a:r>
            <a:endParaRPr lang="fr-BE" sz="2347" dirty="0">
              <a:solidFill>
                <a:srgbClr val="002060"/>
              </a:solidFill>
              <a:latin typeface="Helvetica Neue" panose="020B0604020202020204" charset="0"/>
            </a:endParaRPr>
          </a:p>
        </p:txBody>
      </p:sp>
      <p:sp>
        <p:nvSpPr>
          <p:cNvPr id="8" name="Arrondir un rectangle avec un coin diagonal 18">
            <a:extLst>
              <a:ext uri="{FF2B5EF4-FFF2-40B4-BE49-F238E27FC236}">
                <a16:creationId xmlns:a16="http://schemas.microsoft.com/office/drawing/2014/main" id="{7C808C13-E666-467F-9853-590935FF419B}"/>
              </a:ext>
            </a:extLst>
          </p:cNvPr>
          <p:cNvSpPr/>
          <p:nvPr/>
        </p:nvSpPr>
        <p:spPr>
          <a:xfrm>
            <a:off x="6114973" y="1734383"/>
            <a:ext cx="6531429" cy="731520"/>
          </a:xfrm>
          <a:prstGeom prst="round2DiagRect">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r>
              <a:rPr lang="fr-BE" sz="2347" dirty="0">
                <a:solidFill>
                  <a:srgbClr val="002060"/>
                </a:solidFill>
                <a:latin typeface="Helvetica Neue" panose="020B0604020202020204" charset="0"/>
              </a:rPr>
              <a:t>3. Dessiner l’architecture de l’application web</a:t>
            </a:r>
          </a:p>
        </p:txBody>
      </p:sp>
    </p:spTree>
    <p:extLst>
      <p:ext uri="{BB962C8B-B14F-4D97-AF65-F5344CB8AC3E}">
        <p14:creationId xmlns:p14="http://schemas.microsoft.com/office/powerpoint/2010/main" val="1985152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28" y="1871966"/>
            <a:ext cx="11819602" cy="7761131"/>
          </a:xfrm>
          <a:prstGeom prst="rect">
            <a:avLst/>
          </a:prstGeom>
        </p:spPr>
      </p:pic>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0" y="-27976"/>
            <a:ext cx="13004259" cy="1416368"/>
          </a:xfrm>
          <a:prstGeom prst="rect">
            <a:avLst/>
          </a:prstGeom>
          <a:noFill/>
          <a:ln>
            <a:noFill/>
          </a:ln>
        </p:spPr>
      </p:pic>
    </p:spTree>
    <p:extLst>
      <p:ext uri="{BB962C8B-B14F-4D97-AF65-F5344CB8AC3E}">
        <p14:creationId xmlns:p14="http://schemas.microsoft.com/office/powerpoint/2010/main" val="2089432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ndir un rectangle avec un coin diagonal 18">
            <a:extLst>
              <a:ext uri="{FF2B5EF4-FFF2-40B4-BE49-F238E27FC236}">
                <a16:creationId xmlns:a16="http://schemas.microsoft.com/office/drawing/2014/main" id="{B0876F8C-D2C0-48BD-8EDD-7F71B2C24323}"/>
              </a:ext>
            </a:extLst>
          </p:cNvPr>
          <p:cNvSpPr/>
          <p:nvPr/>
        </p:nvSpPr>
        <p:spPr>
          <a:xfrm>
            <a:off x="3651152" y="1746854"/>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Janvier 2019</a:t>
            </a:r>
            <a:endParaRPr lang="fr-BE" sz="2347" dirty="0">
              <a:solidFill>
                <a:srgbClr val="002060"/>
              </a:solidFill>
              <a:latin typeface="Helvetica Neue" panose="020B0604020202020204" charset="0"/>
            </a:endParaRPr>
          </a:p>
        </p:txBody>
      </p:sp>
      <p:sp>
        <p:nvSpPr>
          <p:cNvPr id="3" name="Arrondir un rectangle avec un coin diagonal 18">
            <a:extLst>
              <a:ext uri="{FF2B5EF4-FFF2-40B4-BE49-F238E27FC236}">
                <a16:creationId xmlns:a16="http://schemas.microsoft.com/office/drawing/2014/main" id="{D9D35040-B51F-43F2-90DE-E238DB63816E}"/>
              </a:ext>
            </a:extLst>
          </p:cNvPr>
          <p:cNvSpPr/>
          <p:nvPr/>
        </p:nvSpPr>
        <p:spPr>
          <a:xfrm>
            <a:off x="6136238" y="1746854"/>
            <a:ext cx="6531429" cy="731520"/>
          </a:xfrm>
          <a:prstGeom prst="round2DiagRect">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4. Développer les </a:t>
            </a:r>
            <a:r>
              <a:rPr lang="fr-BE" sz="2347" dirty="0">
                <a:solidFill>
                  <a:srgbClr val="002060"/>
                </a:solidFill>
                <a:latin typeface="Helvetica Neue" panose="020B0604020202020204" charset="0"/>
              </a:rPr>
              <a:t>situations </a:t>
            </a:r>
            <a:r>
              <a:rPr lang="fr-BE" sz="2347" dirty="0" smtClean="0">
                <a:solidFill>
                  <a:srgbClr val="002060"/>
                </a:solidFill>
                <a:latin typeface="Helvetica Neue" panose="020B0604020202020204" charset="0"/>
              </a:rPr>
              <a:t>d’évaluation</a:t>
            </a:r>
            <a:r>
              <a:rPr lang="fr-BE" sz="2347" dirty="0">
                <a:solidFill>
                  <a:srgbClr val="002060"/>
                </a:solidFill>
                <a:latin typeface="Helvetica Neue" panose="020B0604020202020204" charset="0"/>
              </a:rPr>
              <a:t> </a:t>
            </a:r>
            <a:r>
              <a:rPr lang="fr-BE" sz="2347" dirty="0" smtClean="0">
                <a:solidFill>
                  <a:srgbClr val="002060"/>
                </a:solidFill>
                <a:latin typeface="Helvetica Neue" panose="020B0604020202020204" charset="0"/>
              </a:rPr>
              <a:t>et les défis santé</a:t>
            </a:r>
            <a:endParaRPr lang="fr-BE" sz="2347" dirty="0">
              <a:solidFill>
                <a:srgbClr val="002060"/>
              </a:solidFill>
              <a:latin typeface="Helvetica Neue" panose="020B0604020202020204" charset="0"/>
            </a:endParaRPr>
          </a:p>
        </p:txBody>
      </p:sp>
      <p:sp>
        <p:nvSpPr>
          <p:cNvPr id="4" name="Arrondir un rectangle avec un coin diagonal 18">
            <a:extLst>
              <a:ext uri="{FF2B5EF4-FFF2-40B4-BE49-F238E27FC236}">
                <a16:creationId xmlns:a16="http://schemas.microsoft.com/office/drawing/2014/main" id="{AD5497E2-ACC1-4AAF-9358-68647F6083DA}"/>
              </a:ext>
            </a:extLst>
          </p:cNvPr>
          <p:cNvSpPr/>
          <p:nvPr/>
        </p:nvSpPr>
        <p:spPr>
          <a:xfrm>
            <a:off x="3651152" y="3515540"/>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Avril à octobre 2019</a:t>
            </a:r>
            <a:endParaRPr lang="fr-BE" sz="2347" dirty="0">
              <a:solidFill>
                <a:srgbClr val="002060"/>
              </a:solidFill>
              <a:latin typeface="Helvetica Neue" panose="020B0604020202020204" charset="0"/>
            </a:endParaRPr>
          </a:p>
        </p:txBody>
      </p:sp>
      <p:sp>
        <p:nvSpPr>
          <p:cNvPr id="5" name="Arrondir un rectangle avec un coin diagonal 18">
            <a:extLst>
              <a:ext uri="{FF2B5EF4-FFF2-40B4-BE49-F238E27FC236}">
                <a16:creationId xmlns:a16="http://schemas.microsoft.com/office/drawing/2014/main" id="{8206B5A0-1654-4E52-9147-3394B4DF75BF}"/>
              </a:ext>
            </a:extLst>
          </p:cNvPr>
          <p:cNvSpPr/>
          <p:nvPr/>
        </p:nvSpPr>
        <p:spPr>
          <a:xfrm>
            <a:off x="6136238" y="3515540"/>
            <a:ext cx="6531429" cy="731520"/>
          </a:xfrm>
          <a:prstGeom prst="round2Diag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r>
              <a:rPr lang="fr-BE" sz="2347" dirty="0" smtClean="0">
                <a:solidFill>
                  <a:srgbClr val="FFFFFF"/>
                </a:solidFill>
                <a:latin typeface="Helvetica Neue" panose="020B0604020202020204" charset="0"/>
              </a:rPr>
              <a:t>6. Intégration </a:t>
            </a:r>
            <a:r>
              <a:rPr lang="fr-BE" sz="2347" dirty="0">
                <a:solidFill>
                  <a:srgbClr val="FFFFFF"/>
                </a:solidFill>
                <a:latin typeface="Helvetica Neue" panose="020B0604020202020204" charset="0"/>
              </a:rPr>
              <a:t>du </a:t>
            </a:r>
            <a:r>
              <a:rPr lang="fr-BE" sz="2347" dirty="0" smtClean="0">
                <a:solidFill>
                  <a:srgbClr val="FFFFFF"/>
                </a:solidFill>
                <a:latin typeface="Helvetica Neue" panose="020B0604020202020204" charset="0"/>
              </a:rPr>
              <a:t>contenu (vidéo, texte, image)</a:t>
            </a:r>
            <a:endParaRPr lang="fr-BE" sz="2347" dirty="0">
              <a:solidFill>
                <a:srgbClr val="FFFFFF"/>
              </a:solidFill>
              <a:latin typeface="Helvetica Neue" panose="020B0604020202020204" charset="0"/>
            </a:endParaRPr>
          </a:p>
        </p:txBody>
      </p:sp>
      <p:sp>
        <p:nvSpPr>
          <p:cNvPr id="6" name="Arrondir un rectangle avec un coin diagonal 18">
            <a:extLst>
              <a:ext uri="{FF2B5EF4-FFF2-40B4-BE49-F238E27FC236}">
                <a16:creationId xmlns:a16="http://schemas.microsoft.com/office/drawing/2014/main" id="{B0876F8C-D2C0-48BD-8EDD-7F71B2C24323}"/>
              </a:ext>
            </a:extLst>
          </p:cNvPr>
          <p:cNvSpPr/>
          <p:nvPr/>
        </p:nvSpPr>
        <p:spPr>
          <a:xfrm>
            <a:off x="3651152" y="2631197"/>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Février à juillet 2019</a:t>
            </a:r>
            <a:endParaRPr lang="fr-BE" sz="2347" dirty="0">
              <a:solidFill>
                <a:srgbClr val="002060"/>
              </a:solidFill>
              <a:latin typeface="Helvetica Neue" panose="020B0604020202020204" charset="0"/>
            </a:endParaRPr>
          </a:p>
        </p:txBody>
      </p:sp>
      <p:sp>
        <p:nvSpPr>
          <p:cNvPr id="7" name="Arrondir un rectangle avec un coin diagonal 18">
            <a:extLst>
              <a:ext uri="{FF2B5EF4-FFF2-40B4-BE49-F238E27FC236}">
                <a16:creationId xmlns:a16="http://schemas.microsoft.com/office/drawing/2014/main" id="{D9D35040-B51F-43F2-90DE-E238DB63816E}"/>
              </a:ext>
            </a:extLst>
          </p:cNvPr>
          <p:cNvSpPr/>
          <p:nvPr/>
        </p:nvSpPr>
        <p:spPr>
          <a:xfrm>
            <a:off x="6136238" y="2631197"/>
            <a:ext cx="6531429" cy="731520"/>
          </a:xfrm>
          <a:prstGeom prst="round2Diag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5. Développement de l’application web par le programmeur</a:t>
            </a:r>
            <a:endParaRPr lang="fr-BE" sz="2347" dirty="0">
              <a:solidFill>
                <a:srgbClr val="002060"/>
              </a:solidFill>
              <a:latin typeface="Helvetica Neue" panose="020B0604020202020204" charset="0"/>
            </a:endParaRPr>
          </a:p>
        </p:txBody>
      </p:sp>
      <p:pic>
        <p:nvPicPr>
          <p:cNvPr id="8"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0" y="-27976"/>
            <a:ext cx="13004259" cy="1416368"/>
          </a:xfrm>
          <a:prstGeom prst="rect">
            <a:avLst/>
          </a:prstGeom>
          <a:noFill/>
          <a:ln>
            <a:noFill/>
          </a:ln>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45270" t="23436" r="15952" b="23631"/>
          <a:stretch/>
        </p:blipFill>
        <p:spPr>
          <a:xfrm>
            <a:off x="6670965" y="4945898"/>
            <a:ext cx="5996702" cy="4602140"/>
          </a:xfrm>
          <a:prstGeom prst="rect">
            <a:avLst/>
          </a:prstGeom>
        </p:spPr>
      </p:pic>
      <p:graphicFrame>
        <p:nvGraphicFramePr>
          <p:cNvPr id="10" name="Diagramme 9"/>
          <p:cNvGraphicFramePr/>
          <p:nvPr>
            <p:extLst>
              <p:ext uri="{D42A27DB-BD31-4B8C-83A1-F6EECF244321}">
                <p14:modId xmlns:p14="http://schemas.microsoft.com/office/powerpoint/2010/main" val="3093370163"/>
              </p:ext>
            </p:extLst>
          </p:nvPr>
        </p:nvGraphicFramePr>
        <p:xfrm>
          <a:off x="510362" y="4605445"/>
          <a:ext cx="5802709" cy="5148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831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4251" t="21401" r="4015" b="6471"/>
          <a:stretch/>
        </p:blipFill>
        <p:spPr>
          <a:xfrm>
            <a:off x="305409" y="3402418"/>
            <a:ext cx="12699391" cy="5613991"/>
          </a:xfrm>
          <a:prstGeom prst="rect">
            <a:avLst/>
          </a:prstGeom>
        </p:spPr>
      </p:pic>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541" y="0"/>
            <a:ext cx="13004259" cy="1416368"/>
          </a:xfrm>
          <a:prstGeom prst="rect">
            <a:avLst/>
          </a:prstGeom>
          <a:noFill/>
          <a:ln>
            <a:noFill/>
          </a:ln>
        </p:spPr>
      </p:pic>
      <p:sp>
        <p:nvSpPr>
          <p:cNvPr id="4" name="Rectangle 3"/>
          <p:cNvSpPr/>
          <p:nvPr/>
        </p:nvSpPr>
        <p:spPr>
          <a:xfrm>
            <a:off x="3324556" y="2117005"/>
            <a:ext cx="6356227" cy="584775"/>
          </a:xfrm>
          <a:prstGeom prst="rect">
            <a:avLst/>
          </a:prstGeom>
        </p:spPr>
        <p:txBody>
          <a:bodyPr wrap="none">
            <a:spAutoFit/>
          </a:bodyPr>
          <a:lstStyle/>
          <a:p>
            <a:r>
              <a:rPr lang="fr-BE" sz="3200" dirty="0">
                <a:latin typeface="Helvetica Neue" panose="020B0604020202020204" charset="0"/>
              </a:rPr>
              <a:t>https://application-sante.vinci.be/</a:t>
            </a:r>
          </a:p>
        </p:txBody>
      </p:sp>
    </p:spTree>
    <p:extLst>
      <p:ext uri="{BB962C8B-B14F-4D97-AF65-F5344CB8AC3E}">
        <p14:creationId xmlns:p14="http://schemas.microsoft.com/office/powerpoint/2010/main" val="645539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4415" t="10931" r="4669" b="8507"/>
          <a:stretch/>
        </p:blipFill>
        <p:spPr>
          <a:xfrm>
            <a:off x="191386" y="2032080"/>
            <a:ext cx="12525153" cy="6240050"/>
          </a:xfrm>
          <a:prstGeom prst="rect">
            <a:avLst/>
          </a:prstGeom>
        </p:spPr>
      </p:pic>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541" y="0"/>
            <a:ext cx="13004259" cy="1416368"/>
          </a:xfrm>
          <a:prstGeom prst="rect">
            <a:avLst/>
          </a:prstGeom>
          <a:noFill/>
          <a:ln>
            <a:noFill/>
          </a:ln>
        </p:spPr>
      </p:pic>
    </p:spTree>
    <p:extLst>
      <p:ext uri="{BB962C8B-B14F-4D97-AF65-F5344CB8AC3E}">
        <p14:creationId xmlns:p14="http://schemas.microsoft.com/office/powerpoint/2010/main" val="1275009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5535" t="27217" r="23474" b="14325"/>
          <a:stretch/>
        </p:blipFill>
        <p:spPr>
          <a:xfrm>
            <a:off x="425502" y="1935127"/>
            <a:ext cx="12154335" cy="6549655"/>
          </a:xfrm>
          <a:prstGeom prst="rect">
            <a:avLst/>
          </a:prstGeom>
        </p:spPr>
      </p:pic>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541" y="0"/>
            <a:ext cx="13004259" cy="1416368"/>
          </a:xfrm>
          <a:prstGeom prst="rect">
            <a:avLst/>
          </a:prstGeom>
          <a:noFill/>
          <a:ln>
            <a:noFill/>
          </a:ln>
        </p:spPr>
      </p:pic>
    </p:spTree>
    <p:extLst>
      <p:ext uri="{BB962C8B-B14F-4D97-AF65-F5344CB8AC3E}">
        <p14:creationId xmlns:p14="http://schemas.microsoft.com/office/powerpoint/2010/main" val="590680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5697" t="24601" r="15134" b="12869"/>
          <a:stretch/>
        </p:blipFill>
        <p:spPr>
          <a:xfrm>
            <a:off x="393864" y="1791102"/>
            <a:ext cx="12217612" cy="6209897"/>
          </a:xfrm>
          <a:prstGeom prst="rect">
            <a:avLst/>
          </a:prstGeom>
        </p:spPr>
      </p:pic>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541" y="0"/>
            <a:ext cx="13004259" cy="1416368"/>
          </a:xfrm>
          <a:prstGeom prst="rect">
            <a:avLst/>
          </a:prstGeom>
          <a:noFill/>
          <a:ln>
            <a:noFill/>
          </a:ln>
        </p:spPr>
      </p:pic>
    </p:spTree>
    <p:extLst>
      <p:ext uri="{BB962C8B-B14F-4D97-AF65-F5344CB8AC3E}">
        <p14:creationId xmlns:p14="http://schemas.microsoft.com/office/powerpoint/2010/main" val="3477957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10058" r="1890" b="12870"/>
          <a:stretch/>
        </p:blipFill>
        <p:spPr>
          <a:xfrm>
            <a:off x="118140" y="2509282"/>
            <a:ext cx="12759070" cy="5635256"/>
          </a:xfrm>
          <a:prstGeom prst="rect">
            <a:avLst/>
          </a:prstGeom>
        </p:spPr>
      </p:pic>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541" y="0"/>
            <a:ext cx="13004259" cy="1416368"/>
          </a:xfrm>
          <a:prstGeom prst="rect">
            <a:avLst/>
          </a:prstGeom>
          <a:noFill/>
          <a:ln>
            <a:noFill/>
          </a:ln>
        </p:spPr>
      </p:pic>
    </p:spTree>
    <p:extLst>
      <p:ext uri="{BB962C8B-B14F-4D97-AF65-F5344CB8AC3E}">
        <p14:creationId xmlns:p14="http://schemas.microsoft.com/office/powerpoint/2010/main" val="3702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438" y="1579418"/>
            <a:ext cx="11679382" cy="7647709"/>
          </a:xfrm>
          <a:prstGeom prst="rect">
            <a:avLst/>
          </a:prstGeom>
        </p:spPr>
      </p:pic>
      <p:pic>
        <p:nvPicPr>
          <p:cNvPr id="4"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0" y="-27976"/>
            <a:ext cx="13004259" cy="1416368"/>
          </a:xfrm>
          <a:prstGeom prst="rect">
            <a:avLst/>
          </a:prstGeom>
          <a:noFill/>
          <a:ln>
            <a:noFill/>
          </a:ln>
        </p:spPr>
      </p:pic>
      <p:sp>
        <p:nvSpPr>
          <p:cNvPr id="2" name="Flèche droite 1"/>
          <p:cNvSpPr/>
          <p:nvPr/>
        </p:nvSpPr>
        <p:spPr>
          <a:xfrm>
            <a:off x="3948545" y="4918639"/>
            <a:ext cx="1061536" cy="650887"/>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a:extLst>
              <a:ext uri="{FF2B5EF4-FFF2-40B4-BE49-F238E27FC236}">
                <a16:creationId xmlns:a16="http://schemas.microsoft.com/office/drawing/2014/main" id="{43F0939B-E30D-452A-9DE4-615E124795FA}"/>
              </a:ext>
            </a:extLst>
          </p:cNvPr>
          <p:cNvSpPr/>
          <p:nvPr/>
        </p:nvSpPr>
        <p:spPr>
          <a:xfrm>
            <a:off x="8813260" y="9230380"/>
            <a:ext cx="4191540" cy="523220"/>
          </a:xfrm>
          <a:prstGeom prst="rect">
            <a:avLst/>
          </a:prstGeom>
        </p:spPr>
        <p:txBody>
          <a:bodyPr wrap="square">
            <a:spAutoFit/>
          </a:bodyPr>
          <a:lstStyle/>
          <a:p>
            <a:pPr algn="ctr"/>
            <a:r>
              <a:rPr lang="fr-FR" dirty="0"/>
              <a:t>Rapport sur les éléments du plan d’action relatifs au nouveau tronc commun, 2017, p. 26</a:t>
            </a:r>
          </a:p>
        </p:txBody>
      </p:sp>
      <p:sp>
        <p:nvSpPr>
          <p:cNvPr id="6" name="Ellipse 5"/>
          <p:cNvSpPr/>
          <p:nvPr/>
        </p:nvSpPr>
        <p:spPr>
          <a:xfrm>
            <a:off x="5257800" y="4762819"/>
            <a:ext cx="2618509" cy="952181"/>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6633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ndir un rectangle avec un coin diagonal 18">
            <a:extLst>
              <a:ext uri="{FF2B5EF4-FFF2-40B4-BE49-F238E27FC236}">
                <a16:creationId xmlns:a16="http://schemas.microsoft.com/office/drawing/2014/main" id="{1311C951-0ADF-4E0E-89EA-9956B8522B90}"/>
              </a:ext>
            </a:extLst>
          </p:cNvPr>
          <p:cNvSpPr/>
          <p:nvPr/>
        </p:nvSpPr>
        <p:spPr>
          <a:xfrm>
            <a:off x="3629887" y="1763014"/>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Novembre 2019</a:t>
            </a:r>
            <a:endParaRPr lang="fr-BE" sz="2347" dirty="0">
              <a:solidFill>
                <a:srgbClr val="002060"/>
              </a:solidFill>
              <a:latin typeface="Helvetica Neue" panose="020B0604020202020204" charset="0"/>
            </a:endParaRPr>
          </a:p>
        </p:txBody>
      </p:sp>
      <p:sp>
        <p:nvSpPr>
          <p:cNvPr id="3" name="Arrondir un rectangle avec un coin diagonal 18">
            <a:extLst>
              <a:ext uri="{FF2B5EF4-FFF2-40B4-BE49-F238E27FC236}">
                <a16:creationId xmlns:a16="http://schemas.microsoft.com/office/drawing/2014/main" id="{7BA96D42-9047-4758-BAD9-A82BA17F3897}"/>
              </a:ext>
            </a:extLst>
          </p:cNvPr>
          <p:cNvSpPr/>
          <p:nvPr/>
        </p:nvSpPr>
        <p:spPr>
          <a:xfrm>
            <a:off x="6114973" y="1763014"/>
            <a:ext cx="6531429" cy="731520"/>
          </a:xfrm>
          <a:prstGeom prst="round2DiagRect">
            <a:avLst/>
          </a:pr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7. Tester </a:t>
            </a:r>
            <a:r>
              <a:rPr lang="fr-BE" sz="2347" dirty="0">
                <a:solidFill>
                  <a:srgbClr val="FFFFFF"/>
                </a:solidFill>
                <a:latin typeface="Helvetica Neue" panose="020B0604020202020204" charset="0"/>
              </a:rPr>
              <a:t>la version beta dans une séquence d’enseignement en situation réelle</a:t>
            </a:r>
          </a:p>
        </p:txBody>
      </p:sp>
      <p:pic>
        <p:nvPicPr>
          <p:cNvPr id="4"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541" y="0"/>
            <a:ext cx="13004259" cy="1416368"/>
          </a:xfrm>
          <a:prstGeom prst="rect">
            <a:avLst/>
          </a:prstGeom>
          <a:noFill/>
          <a:ln>
            <a:noFill/>
          </a:ln>
        </p:spPr>
      </p:pic>
      <p:sp>
        <p:nvSpPr>
          <p:cNvPr id="10" name="Rectangle 9"/>
          <p:cNvSpPr/>
          <p:nvPr/>
        </p:nvSpPr>
        <p:spPr>
          <a:xfrm>
            <a:off x="602672" y="3018401"/>
            <a:ext cx="11804073" cy="2595582"/>
          </a:xfrm>
          <a:prstGeom prst="rect">
            <a:avLst/>
          </a:prstGeom>
        </p:spPr>
        <p:txBody>
          <a:bodyPr wrap="square">
            <a:spAutoFit/>
          </a:bodyPr>
          <a:lstStyle/>
          <a:p>
            <a:pPr algn="just">
              <a:lnSpc>
                <a:spcPct val="150000"/>
              </a:lnSpc>
              <a:spcAft>
                <a:spcPts val="800"/>
              </a:spcAft>
            </a:pPr>
            <a:r>
              <a:rPr lang="fr-BE" sz="2600" dirty="0" smtClean="0">
                <a:latin typeface="Helvetica Neue" panose="020B0604020202020204" charset="0"/>
                <a:ea typeface="Calibri" panose="020F0502020204030204" pitchFamily="34" charset="0"/>
                <a:cs typeface="Calibri" panose="020F0502020204030204" pitchFamily="34" charset="0"/>
              </a:rPr>
              <a:t>L’objectif </a:t>
            </a:r>
            <a:r>
              <a:rPr lang="fr-BE" sz="2600" dirty="0">
                <a:latin typeface="Helvetica Neue" panose="020B0604020202020204" charset="0"/>
                <a:ea typeface="Calibri" panose="020F0502020204030204" pitchFamily="34" charset="0"/>
                <a:cs typeface="Calibri" panose="020F0502020204030204" pitchFamily="34" charset="0"/>
              </a:rPr>
              <a:t>est </a:t>
            </a:r>
            <a:r>
              <a:rPr lang="fr-BE" sz="2600" dirty="0" smtClean="0">
                <a:latin typeface="Helvetica Neue" panose="020B0604020202020204" charset="0"/>
                <a:ea typeface="Calibri" panose="020F0502020204030204" pitchFamily="34" charset="0"/>
                <a:cs typeface="Calibri" panose="020F0502020204030204" pitchFamily="34" charset="0"/>
              </a:rPr>
              <a:t>de </a:t>
            </a:r>
            <a:r>
              <a:rPr lang="fr-BE" sz="2600" dirty="0">
                <a:latin typeface="Helvetica Neue" panose="020B0604020202020204" charset="0"/>
                <a:ea typeface="Calibri" panose="020F0502020204030204" pitchFamily="34" charset="0"/>
                <a:cs typeface="Calibri" panose="020F0502020204030204" pitchFamily="34" charset="0"/>
              </a:rPr>
              <a:t>tester </a:t>
            </a:r>
            <a:r>
              <a:rPr lang="fr-BE" sz="2600" dirty="0" smtClean="0">
                <a:latin typeface="Helvetica Neue" panose="020B0604020202020204" charset="0"/>
                <a:ea typeface="Calibri" panose="020F0502020204030204" pitchFamily="34" charset="0"/>
                <a:cs typeface="Calibri" panose="020F0502020204030204" pitchFamily="34" charset="0"/>
              </a:rPr>
              <a:t>l’</a:t>
            </a:r>
            <a:r>
              <a:rPr lang="fr-BE" sz="2600" b="1" dirty="0" smtClean="0">
                <a:solidFill>
                  <a:srgbClr val="C45C0E"/>
                </a:solidFill>
                <a:latin typeface="Helvetica Neue" panose="020B0604020202020204" charset="0"/>
                <a:ea typeface="Calibri" panose="020F0502020204030204" pitchFamily="34" charset="0"/>
                <a:cs typeface="Calibri" panose="020F0502020204030204" pitchFamily="34" charset="0"/>
              </a:rPr>
              <a:t>utilisabilité </a:t>
            </a:r>
            <a:r>
              <a:rPr lang="fr-BE" sz="2600" dirty="0">
                <a:latin typeface="Helvetica Neue" panose="020B0604020202020204" charset="0"/>
                <a:ea typeface="Calibri" panose="020F0502020204030204" pitchFamily="34" charset="0"/>
                <a:cs typeface="Calibri" panose="020F0502020204030204" pitchFamily="34" charset="0"/>
              </a:rPr>
              <a:t>de l’application.</a:t>
            </a:r>
            <a:endParaRPr lang="fr-BE" sz="2600" dirty="0">
              <a:latin typeface="Helvetica Neue" panose="020B0604020202020204" charset="0"/>
              <a:ea typeface="Calibri" panose="020F0502020204030204" pitchFamily="34" charset="0"/>
              <a:cs typeface="Times New Roman" panose="02020603050405020304" pitchFamily="18" charset="0"/>
            </a:endParaRPr>
          </a:p>
          <a:p>
            <a:pPr>
              <a:lnSpc>
                <a:spcPct val="150000"/>
              </a:lnSpc>
            </a:pPr>
            <a:r>
              <a:rPr lang="fr-BE" sz="2600" dirty="0">
                <a:latin typeface="Helvetica Neue" panose="020B0604020202020204" charset="0"/>
                <a:ea typeface="Calibri" panose="020F0502020204030204" pitchFamily="34" charset="0"/>
              </a:rPr>
              <a:t>L'évaluation de l'</a:t>
            </a:r>
            <a:r>
              <a:rPr lang="fr-BE" sz="2600" b="1" dirty="0">
                <a:solidFill>
                  <a:srgbClr val="C45C0E"/>
                </a:solidFill>
                <a:latin typeface="Helvetica Neue" panose="020B0604020202020204" charset="0"/>
                <a:ea typeface="Calibri" panose="020F0502020204030204" pitchFamily="34" charset="0"/>
              </a:rPr>
              <a:t>utilisabilité</a:t>
            </a:r>
            <a:r>
              <a:rPr lang="fr-BE" sz="2600" dirty="0">
                <a:solidFill>
                  <a:srgbClr val="C45C0E"/>
                </a:solidFill>
                <a:latin typeface="Helvetica Neue" panose="020B0604020202020204" charset="0"/>
                <a:ea typeface="Calibri" panose="020F0502020204030204" pitchFamily="34" charset="0"/>
              </a:rPr>
              <a:t> </a:t>
            </a:r>
            <a:r>
              <a:rPr lang="fr-BE" sz="2600" dirty="0">
                <a:latin typeface="Helvetica Neue" panose="020B0604020202020204" charset="0"/>
                <a:ea typeface="Calibri" panose="020F0502020204030204" pitchFamily="34" charset="0"/>
              </a:rPr>
              <a:t>permet aux chercheurs d'identifier les problèmes du produit numérique et de fournir des informations au développeur pour améliorer l’application (</a:t>
            </a:r>
            <a:r>
              <a:rPr lang="fr-BE" sz="2600" dirty="0" err="1">
                <a:latin typeface="Helvetica Neue" panose="020B0604020202020204" charset="0"/>
                <a:ea typeface="Calibri" panose="020F0502020204030204" pitchFamily="34" charset="0"/>
              </a:rPr>
              <a:t>Hsieh</a:t>
            </a:r>
            <a:r>
              <a:rPr lang="fr-BE" sz="2600" dirty="0">
                <a:latin typeface="Helvetica Neue" panose="020B0604020202020204" charset="0"/>
                <a:ea typeface="Calibri" panose="020F0502020204030204" pitchFamily="34" charset="0"/>
              </a:rPr>
              <a:t> et al., 2019). </a:t>
            </a:r>
            <a:endParaRPr lang="fr-BE" sz="2600" dirty="0">
              <a:latin typeface="Helvetica Neue" panose="020B0604020202020204" charset="0"/>
            </a:endParaRPr>
          </a:p>
        </p:txBody>
      </p:sp>
    </p:spTree>
    <p:extLst>
      <p:ext uri="{BB962C8B-B14F-4D97-AF65-F5344CB8AC3E}">
        <p14:creationId xmlns:p14="http://schemas.microsoft.com/office/powerpoint/2010/main" val="3939514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ndir un rectangle avec un coin diagonal 18">
            <a:extLst>
              <a:ext uri="{FF2B5EF4-FFF2-40B4-BE49-F238E27FC236}">
                <a16:creationId xmlns:a16="http://schemas.microsoft.com/office/drawing/2014/main" id="{1311C951-0ADF-4E0E-89EA-9956B8522B90}"/>
              </a:ext>
            </a:extLst>
          </p:cNvPr>
          <p:cNvSpPr/>
          <p:nvPr/>
        </p:nvSpPr>
        <p:spPr>
          <a:xfrm>
            <a:off x="3629887" y="1763014"/>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Novembre 2019</a:t>
            </a:r>
            <a:endParaRPr lang="fr-BE" sz="2347" dirty="0">
              <a:solidFill>
                <a:srgbClr val="002060"/>
              </a:solidFill>
              <a:latin typeface="Helvetica Neue" panose="020B0604020202020204" charset="0"/>
            </a:endParaRPr>
          </a:p>
        </p:txBody>
      </p:sp>
      <p:sp>
        <p:nvSpPr>
          <p:cNvPr id="3" name="Arrondir un rectangle avec un coin diagonal 18">
            <a:extLst>
              <a:ext uri="{FF2B5EF4-FFF2-40B4-BE49-F238E27FC236}">
                <a16:creationId xmlns:a16="http://schemas.microsoft.com/office/drawing/2014/main" id="{7BA96D42-9047-4758-BAD9-A82BA17F3897}"/>
              </a:ext>
            </a:extLst>
          </p:cNvPr>
          <p:cNvSpPr/>
          <p:nvPr/>
        </p:nvSpPr>
        <p:spPr>
          <a:xfrm>
            <a:off x="6114973" y="1763014"/>
            <a:ext cx="6531429" cy="731520"/>
          </a:xfrm>
          <a:prstGeom prst="round2DiagRect">
            <a:avLst/>
          </a:pr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7. Tester </a:t>
            </a:r>
            <a:r>
              <a:rPr lang="fr-BE" sz="2347" dirty="0">
                <a:solidFill>
                  <a:srgbClr val="FFFFFF"/>
                </a:solidFill>
                <a:latin typeface="Helvetica Neue" panose="020B0604020202020204" charset="0"/>
              </a:rPr>
              <a:t>la version beta dans une séquence d’enseignement en situation réelle</a:t>
            </a:r>
          </a:p>
        </p:txBody>
      </p:sp>
      <p:pic>
        <p:nvPicPr>
          <p:cNvPr id="4"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541" y="0"/>
            <a:ext cx="13004259" cy="1416368"/>
          </a:xfrm>
          <a:prstGeom prst="rect">
            <a:avLst/>
          </a:prstGeom>
          <a:noFill/>
          <a:ln>
            <a:noFill/>
          </a:ln>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32540" t="26345" r="31976" b="34973"/>
          <a:stretch/>
        </p:blipFill>
        <p:spPr>
          <a:xfrm>
            <a:off x="5709581" y="5228198"/>
            <a:ext cx="7049489" cy="4320655"/>
          </a:xfrm>
          <a:prstGeom prst="rect">
            <a:avLst/>
          </a:prstGeom>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29270" t="40596" r="26908" b="34101"/>
          <a:stretch/>
        </p:blipFill>
        <p:spPr>
          <a:xfrm>
            <a:off x="5709581" y="2843941"/>
            <a:ext cx="7344607" cy="2384258"/>
          </a:xfrm>
          <a:prstGeom prst="rect">
            <a:avLst/>
          </a:prstGeom>
        </p:spPr>
      </p:pic>
      <p:pic>
        <p:nvPicPr>
          <p:cNvPr id="7" name="Image 6"/>
          <p:cNvPicPr>
            <a:picLocks noChangeAspect="1"/>
          </p:cNvPicPr>
          <p:nvPr/>
        </p:nvPicPr>
        <p:blipFill rotWithShape="1">
          <a:blip r:embed="rId5">
            <a:extLst>
              <a:ext uri="{28A0092B-C50C-407E-A947-70E740481C1C}">
                <a14:useLocalDpi xmlns:a14="http://schemas.microsoft.com/office/drawing/2010/main" val="0"/>
              </a:ext>
            </a:extLst>
          </a:blip>
          <a:srcRect l="28452" t="11222" r="25926" b="11997"/>
          <a:stretch/>
        </p:blipFill>
        <p:spPr>
          <a:xfrm>
            <a:off x="80636" y="3658241"/>
            <a:ext cx="5628945" cy="5326314"/>
          </a:xfrm>
          <a:prstGeom prst="rect">
            <a:avLst/>
          </a:prstGeom>
        </p:spPr>
      </p:pic>
      <p:sp>
        <p:nvSpPr>
          <p:cNvPr id="8" name="ZoneTexte 7"/>
          <p:cNvSpPr txBox="1"/>
          <p:nvPr/>
        </p:nvSpPr>
        <p:spPr>
          <a:xfrm>
            <a:off x="253741" y="9196059"/>
            <a:ext cx="4736521" cy="369332"/>
          </a:xfrm>
          <a:prstGeom prst="rect">
            <a:avLst/>
          </a:prstGeom>
          <a:noFill/>
        </p:spPr>
        <p:txBody>
          <a:bodyPr wrap="square" rtlCol="0">
            <a:spAutoFit/>
          </a:bodyPr>
          <a:lstStyle/>
          <a:p>
            <a:r>
              <a:rPr lang="fr-BE" sz="1800" dirty="0" smtClean="0">
                <a:latin typeface="Helvetica Neue" panose="020B0604020202020204" charset="0"/>
              </a:rPr>
              <a:t>Bangor et al. (2008, 2009) ; Brooke (2011) </a:t>
            </a:r>
            <a:endParaRPr lang="fr-BE" sz="1800" dirty="0">
              <a:latin typeface="Helvetica Neue" panose="020B0604020202020204" charset="0"/>
            </a:endParaRPr>
          </a:p>
        </p:txBody>
      </p:sp>
      <p:sp>
        <p:nvSpPr>
          <p:cNvPr id="9" name="Rectangle 8"/>
          <p:cNvSpPr/>
          <p:nvPr/>
        </p:nvSpPr>
        <p:spPr>
          <a:xfrm>
            <a:off x="24305" y="2861962"/>
            <a:ext cx="5540299" cy="584775"/>
          </a:xfrm>
          <a:prstGeom prst="rect">
            <a:avLst/>
          </a:prstGeom>
        </p:spPr>
        <p:txBody>
          <a:bodyPr wrap="none">
            <a:spAutoFit/>
          </a:bodyPr>
          <a:lstStyle/>
          <a:p>
            <a:r>
              <a:rPr lang="fr-BE" sz="3200" dirty="0">
                <a:solidFill>
                  <a:srgbClr val="C45C0E"/>
                </a:solidFill>
                <a:latin typeface="Helvetica Neue" panose="020B0604020202020204" charset="0"/>
              </a:rPr>
              <a:t>System </a:t>
            </a:r>
            <a:r>
              <a:rPr lang="fr-BE" sz="3200" dirty="0" err="1">
                <a:solidFill>
                  <a:srgbClr val="C45C0E"/>
                </a:solidFill>
                <a:latin typeface="Helvetica Neue" panose="020B0604020202020204" charset="0"/>
              </a:rPr>
              <a:t>Usability</a:t>
            </a:r>
            <a:r>
              <a:rPr lang="fr-BE" sz="3200" dirty="0">
                <a:solidFill>
                  <a:srgbClr val="C45C0E"/>
                </a:solidFill>
                <a:latin typeface="Helvetica Neue" panose="020B0604020202020204" charset="0"/>
              </a:rPr>
              <a:t> </a:t>
            </a:r>
            <a:r>
              <a:rPr lang="fr-BE" sz="3200" dirty="0" err="1" smtClean="0">
                <a:solidFill>
                  <a:srgbClr val="C45C0E"/>
                </a:solidFill>
                <a:latin typeface="Helvetica Neue" panose="020B0604020202020204" charset="0"/>
              </a:rPr>
              <a:t>Scale</a:t>
            </a:r>
            <a:r>
              <a:rPr lang="fr-BE" sz="3200" dirty="0" smtClean="0">
                <a:solidFill>
                  <a:srgbClr val="C45C0E"/>
                </a:solidFill>
                <a:latin typeface="Helvetica Neue" panose="020B0604020202020204" charset="0"/>
              </a:rPr>
              <a:t> (SUS)</a:t>
            </a:r>
            <a:endParaRPr lang="fr-BE" sz="2400" dirty="0">
              <a:solidFill>
                <a:srgbClr val="C45C0E"/>
              </a:solidFill>
              <a:latin typeface="Helvetica Neue" panose="020B0604020202020204" charset="0"/>
            </a:endParaRPr>
          </a:p>
        </p:txBody>
      </p:sp>
    </p:spTree>
    <p:extLst>
      <p:ext uri="{BB962C8B-B14F-4D97-AF65-F5344CB8AC3E}">
        <p14:creationId xmlns:p14="http://schemas.microsoft.com/office/powerpoint/2010/main" val="224988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2536462152"/>
              </p:ext>
            </p:extLst>
          </p:nvPr>
        </p:nvGraphicFramePr>
        <p:xfrm>
          <a:off x="2062717" y="3398873"/>
          <a:ext cx="8931348" cy="4958317"/>
        </p:xfrm>
        <a:graphic>
          <a:graphicData uri="http://schemas.openxmlformats.org/drawingml/2006/chart">
            <c:chart xmlns:c="http://schemas.openxmlformats.org/drawingml/2006/chart" xmlns:r="http://schemas.openxmlformats.org/officeDocument/2006/relationships" r:id="rId3"/>
          </a:graphicData>
        </a:graphic>
      </p:graphicFrame>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4">
            <a:alphaModFix/>
          </a:blip>
          <a:srcRect/>
          <a:stretch/>
        </p:blipFill>
        <p:spPr>
          <a:xfrm>
            <a:off x="541" y="0"/>
            <a:ext cx="13004259" cy="1416368"/>
          </a:xfrm>
          <a:prstGeom prst="rect">
            <a:avLst/>
          </a:prstGeom>
          <a:noFill/>
          <a:ln>
            <a:noFill/>
          </a:ln>
        </p:spPr>
      </p:pic>
      <p:sp>
        <p:nvSpPr>
          <p:cNvPr id="4" name="Arrondir un rectangle avec un coin diagonal 18">
            <a:extLst>
              <a:ext uri="{FF2B5EF4-FFF2-40B4-BE49-F238E27FC236}">
                <a16:creationId xmlns:a16="http://schemas.microsoft.com/office/drawing/2014/main" id="{1311C951-0ADF-4E0E-89EA-9956B8522B90}"/>
              </a:ext>
            </a:extLst>
          </p:cNvPr>
          <p:cNvSpPr/>
          <p:nvPr/>
        </p:nvSpPr>
        <p:spPr>
          <a:xfrm>
            <a:off x="3629887" y="1763014"/>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Novembre 2019</a:t>
            </a:r>
            <a:endParaRPr lang="fr-BE" sz="2347" dirty="0">
              <a:solidFill>
                <a:srgbClr val="002060"/>
              </a:solidFill>
              <a:latin typeface="Helvetica Neue" panose="020B0604020202020204" charset="0"/>
            </a:endParaRPr>
          </a:p>
        </p:txBody>
      </p:sp>
      <p:sp>
        <p:nvSpPr>
          <p:cNvPr id="5" name="Arrondir un rectangle avec un coin diagonal 18">
            <a:extLst>
              <a:ext uri="{FF2B5EF4-FFF2-40B4-BE49-F238E27FC236}">
                <a16:creationId xmlns:a16="http://schemas.microsoft.com/office/drawing/2014/main" id="{7BA96D42-9047-4758-BAD9-A82BA17F3897}"/>
              </a:ext>
            </a:extLst>
          </p:cNvPr>
          <p:cNvSpPr/>
          <p:nvPr/>
        </p:nvSpPr>
        <p:spPr>
          <a:xfrm>
            <a:off x="6114973" y="1763014"/>
            <a:ext cx="6531429" cy="731520"/>
          </a:xfrm>
          <a:prstGeom prst="round2DiagRect">
            <a:avLst/>
          </a:pr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7. Tester </a:t>
            </a:r>
            <a:r>
              <a:rPr lang="fr-BE" sz="2347" dirty="0">
                <a:solidFill>
                  <a:srgbClr val="FFFFFF"/>
                </a:solidFill>
                <a:latin typeface="Helvetica Neue" panose="020B0604020202020204" charset="0"/>
              </a:rPr>
              <a:t>la version beta dans une séquence d’enseignement en situation réelle</a:t>
            </a:r>
          </a:p>
        </p:txBody>
      </p:sp>
      <p:pic>
        <p:nvPicPr>
          <p:cNvPr id="6" name="Imag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64742" y="8551221"/>
            <a:ext cx="1046035" cy="1046035"/>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8717" y="8730973"/>
            <a:ext cx="2079342" cy="1022627"/>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2378" y="8394879"/>
            <a:ext cx="1812922" cy="1358721"/>
          </a:xfrm>
          <a:prstGeom prst="rect">
            <a:avLst/>
          </a:prstGeom>
        </p:spPr>
      </p:pic>
    </p:spTree>
    <p:extLst>
      <p:ext uri="{BB962C8B-B14F-4D97-AF65-F5344CB8AC3E}">
        <p14:creationId xmlns:p14="http://schemas.microsoft.com/office/powerpoint/2010/main" val="48669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234" y="4916326"/>
            <a:ext cx="11346872" cy="3034292"/>
          </a:xfrm>
          <a:prstGeom prst="rect">
            <a:avLst/>
          </a:prstGeom>
        </p:spPr>
        <p:txBody>
          <a:bodyPr wrap="square">
            <a:spAutoFit/>
          </a:bodyPr>
          <a:lstStyle/>
          <a:p>
            <a:pPr>
              <a:lnSpc>
                <a:spcPct val="150000"/>
              </a:lnSpc>
            </a:pPr>
            <a:r>
              <a:rPr lang="fr-BE" sz="2600" i="1" dirty="0" smtClean="0">
                <a:latin typeface="Helvetica Neue" panose="020B0604020202020204" charset="0"/>
              </a:rPr>
              <a:t>« Facile </a:t>
            </a:r>
            <a:r>
              <a:rPr lang="fr-BE" sz="2600" i="1" dirty="0">
                <a:latin typeface="Helvetica Neue" panose="020B0604020202020204" charset="0"/>
              </a:rPr>
              <a:t>à utiliser car on connait les différents tests. Par ailleurs, pour quelqu'un qui ne connait pas cette application. Il faudrait </a:t>
            </a:r>
            <a:r>
              <a:rPr lang="fr-BE" sz="2600" b="1" i="1" dirty="0">
                <a:solidFill>
                  <a:srgbClr val="C45C0E"/>
                </a:solidFill>
                <a:latin typeface="Helvetica Neue" panose="020B0604020202020204" charset="0"/>
              </a:rPr>
              <a:t>aller à l'essentiel</a:t>
            </a:r>
            <a:r>
              <a:rPr lang="fr-BE" sz="2600" i="1" dirty="0">
                <a:latin typeface="Helvetica Neue" panose="020B0604020202020204" charset="0"/>
              </a:rPr>
              <a:t>. je verrai dans ces différents tests, un onglet vidéo, un onglet image et un onglet description écrite afin d'utiliser rapidement les </a:t>
            </a:r>
            <a:r>
              <a:rPr lang="fr-BE" sz="2600" i="1" dirty="0" smtClean="0">
                <a:latin typeface="Helvetica Neue" panose="020B0604020202020204" charset="0"/>
              </a:rPr>
              <a:t>fonctionnalités ».</a:t>
            </a:r>
            <a:endParaRPr lang="fr-BE" sz="2600" i="1" dirty="0">
              <a:latin typeface="Helvetica Neue" panose="020B0604020202020204" charset="0"/>
            </a:endParaRPr>
          </a:p>
        </p:txBody>
      </p:sp>
      <p:sp>
        <p:nvSpPr>
          <p:cNvPr id="3" name="Rectangle 2"/>
          <p:cNvSpPr/>
          <p:nvPr/>
        </p:nvSpPr>
        <p:spPr>
          <a:xfrm>
            <a:off x="3629887" y="7950618"/>
            <a:ext cx="9035473" cy="1833964"/>
          </a:xfrm>
          <a:prstGeom prst="rect">
            <a:avLst/>
          </a:prstGeom>
        </p:spPr>
        <p:txBody>
          <a:bodyPr wrap="square">
            <a:spAutoFit/>
          </a:bodyPr>
          <a:lstStyle/>
          <a:p>
            <a:pPr>
              <a:lnSpc>
                <a:spcPct val="150000"/>
              </a:lnSpc>
            </a:pPr>
            <a:r>
              <a:rPr lang="fr-BE" sz="2600" i="1" dirty="0">
                <a:latin typeface="Helvetica Neue" panose="020B0604020202020204" charset="0"/>
              </a:rPr>
              <a:t>« Beaucoup d'</a:t>
            </a:r>
            <a:r>
              <a:rPr lang="fr-BE" sz="2600" b="1" i="1" dirty="0">
                <a:solidFill>
                  <a:srgbClr val="C45C0E"/>
                </a:solidFill>
                <a:latin typeface="Helvetica Neue" panose="020B0604020202020204" charset="0"/>
              </a:rPr>
              <a:t>erreurs lors des encodages</a:t>
            </a:r>
            <a:r>
              <a:rPr lang="fr-BE" sz="2600" i="1" dirty="0">
                <a:latin typeface="Helvetica Neue" panose="020B0604020202020204" charset="0"/>
              </a:rPr>
              <a:t>. Il est impossible de changer les unités. Nous n'avons donc rien encoder »</a:t>
            </a:r>
          </a:p>
        </p:txBody>
      </p:sp>
      <p:sp>
        <p:nvSpPr>
          <p:cNvPr id="4" name="Rectangle 3"/>
          <p:cNvSpPr/>
          <p:nvPr/>
        </p:nvSpPr>
        <p:spPr>
          <a:xfrm>
            <a:off x="554182" y="2876335"/>
            <a:ext cx="9337964" cy="1833964"/>
          </a:xfrm>
          <a:prstGeom prst="rect">
            <a:avLst/>
          </a:prstGeom>
        </p:spPr>
        <p:txBody>
          <a:bodyPr wrap="square">
            <a:spAutoFit/>
          </a:bodyPr>
          <a:lstStyle/>
          <a:p>
            <a:pPr>
              <a:lnSpc>
                <a:spcPct val="150000"/>
              </a:lnSpc>
            </a:pPr>
            <a:r>
              <a:rPr lang="fr-FR" sz="2600" i="1" dirty="0" smtClean="0">
                <a:latin typeface="Helvetica Neue" panose="020B0604020202020204" charset="0"/>
              </a:rPr>
              <a:t>« Première </a:t>
            </a:r>
            <a:r>
              <a:rPr lang="fr-FR" sz="2600" i="1" dirty="0">
                <a:latin typeface="Helvetica Neue" panose="020B0604020202020204" charset="0"/>
              </a:rPr>
              <a:t>vue </a:t>
            </a:r>
            <a:r>
              <a:rPr lang="fr-FR" sz="2600" b="1" i="1" dirty="0">
                <a:solidFill>
                  <a:srgbClr val="C45C0E"/>
                </a:solidFill>
                <a:latin typeface="Helvetica Neue" panose="020B0604020202020204" charset="0"/>
              </a:rPr>
              <a:t>pas très accrocheuse</a:t>
            </a:r>
            <a:r>
              <a:rPr lang="fr-FR" sz="2600" i="1" dirty="0">
                <a:latin typeface="Helvetica Neue" panose="020B0604020202020204" charset="0"/>
              </a:rPr>
              <a:t>, on n’a pas une vue d’ensemble sur ce que l’on va devoir faire et/ou comment utiliser </a:t>
            </a:r>
            <a:r>
              <a:rPr lang="fr-FR" sz="2600" i="1" dirty="0" smtClean="0">
                <a:latin typeface="Helvetica Neue" panose="020B0604020202020204" charset="0"/>
              </a:rPr>
              <a:t>l’application »</a:t>
            </a:r>
            <a:endParaRPr lang="fr-BE" sz="2600" i="1" dirty="0">
              <a:latin typeface="Helvetica Neue" panose="020B0604020202020204" charset="0"/>
            </a:endParaRPr>
          </a:p>
        </p:txBody>
      </p:sp>
      <p:pic>
        <p:nvPicPr>
          <p:cNvPr id="5"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541" y="0"/>
            <a:ext cx="13004259" cy="1416368"/>
          </a:xfrm>
          <a:prstGeom prst="rect">
            <a:avLst/>
          </a:prstGeom>
          <a:noFill/>
          <a:ln>
            <a:noFill/>
          </a:ln>
        </p:spPr>
      </p:pic>
      <p:sp>
        <p:nvSpPr>
          <p:cNvPr id="6" name="Arrondir un rectangle avec un coin diagonal 18">
            <a:extLst>
              <a:ext uri="{FF2B5EF4-FFF2-40B4-BE49-F238E27FC236}">
                <a16:creationId xmlns:a16="http://schemas.microsoft.com/office/drawing/2014/main" id="{1311C951-0ADF-4E0E-89EA-9956B8522B90}"/>
              </a:ext>
            </a:extLst>
          </p:cNvPr>
          <p:cNvSpPr/>
          <p:nvPr/>
        </p:nvSpPr>
        <p:spPr>
          <a:xfrm>
            <a:off x="3629887" y="1763014"/>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Novembre 2019</a:t>
            </a:r>
            <a:endParaRPr lang="fr-BE" sz="2347" dirty="0">
              <a:solidFill>
                <a:srgbClr val="002060"/>
              </a:solidFill>
              <a:latin typeface="Helvetica Neue" panose="020B0604020202020204" charset="0"/>
            </a:endParaRPr>
          </a:p>
        </p:txBody>
      </p:sp>
      <p:sp>
        <p:nvSpPr>
          <p:cNvPr id="7" name="Arrondir un rectangle avec un coin diagonal 18">
            <a:extLst>
              <a:ext uri="{FF2B5EF4-FFF2-40B4-BE49-F238E27FC236}">
                <a16:creationId xmlns:a16="http://schemas.microsoft.com/office/drawing/2014/main" id="{7BA96D42-9047-4758-BAD9-A82BA17F3897}"/>
              </a:ext>
            </a:extLst>
          </p:cNvPr>
          <p:cNvSpPr/>
          <p:nvPr/>
        </p:nvSpPr>
        <p:spPr>
          <a:xfrm>
            <a:off x="6114973" y="1763014"/>
            <a:ext cx="6531429" cy="731520"/>
          </a:xfrm>
          <a:prstGeom prst="round2DiagRect">
            <a:avLst/>
          </a:pr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7. Tester </a:t>
            </a:r>
            <a:r>
              <a:rPr lang="fr-BE" sz="2347" dirty="0">
                <a:solidFill>
                  <a:srgbClr val="FFFFFF"/>
                </a:solidFill>
                <a:latin typeface="Helvetica Neue" panose="020B0604020202020204" charset="0"/>
              </a:rPr>
              <a:t>la version beta dans une séquence d’enseignement en situation réelle</a:t>
            </a:r>
          </a:p>
        </p:txBody>
      </p:sp>
    </p:spTree>
    <p:extLst>
      <p:ext uri="{BB962C8B-B14F-4D97-AF65-F5344CB8AC3E}">
        <p14:creationId xmlns:p14="http://schemas.microsoft.com/office/powerpoint/2010/main" val="4254704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942" y="3624569"/>
            <a:ext cx="12053455" cy="5854167"/>
          </a:xfrm>
          <a:prstGeom prst="rect">
            <a:avLst/>
          </a:prstGeom>
        </p:spPr>
        <p:txBody>
          <a:bodyPr wrap="square">
            <a:spAutoFit/>
          </a:bodyPr>
          <a:lstStyle/>
          <a:p>
            <a:pPr algn="just">
              <a:lnSpc>
                <a:spcPct val="107000"/>
              </a:lnSpc>
              <a:spcAft>
                <a:spcPts val="800"/>
              </a:spcAft>
            </a:pPr>
            <a:r>
              <a:rPr lang="fr-BE" sz="2500" dirty="0" smtClean="0">
                <a:latin typeface="Helvetica Neue" panose="020B0604020202020204" charset="0"/>
                <a:ea typeface="Calibri" panose="020F0502020204030204" pitchFamily="34" charset="0"/>
                <a:cs typeface="Calibri" panose="020F0502020204030204" pitchFamily="34" charset="0"/>
              </a:rPr>
              <a:t>La </a:t>
            </a:r>
            <a:r>
              <a:rPr lang="fr-BE" sz="2500" b="1" dirty="0">
                <a:solidFill>
                  <a:srgbClr val="C45C0E"/>
                </a:solidFill>
                <a:latin typeface="Helvetica Neue" panose="020B0604020202020204" charset="0"/>
                <a:ea typeface="Calibri" panose="020F0502020204030204" pitchFamily="34" charset="0"/>
                <a:cs typeface="Calibri" panose="020F0502020204030204" pitchFamily="34" charset="0"/>
              </a:rPr>
              <a:t>convivialité</a:t>
            </a:r>
            <a:r>
              <a:rPr lang="fr-BE" sz="2500" dirty="0">
                <a:latin typeface="Helvetica Neue" panose="020B0604020202020204" charset="0"/>
                <a:ea typeface="Calibri" panose="020F0502020204030204" pitchFamily="34" charset="0"/>
                <a:cs typeface="Calibri" panose="020F0502020204030204" pitchFamily="34" charset="0"/>
              </a:rPr>
              <a:t> est définie comme le degré auquel un utilisateur peut facilement utiliser un produit numérique avec efficience, efficacité et satisfaction pour atteindre un objectif particulier (</a:t>
            </a:r>
            <a:r>
              <a:rPr lang="fr-BE" sz="2500" dirty="0" err="1">
                <a:latin typeface="Helvetica Neue" panose="020B0604020202020204" charset="0"/>
                <a:ea typeface="Calibri" panose="020F0502020204030204" pitchFamily="34" charset="0"/>
                <a:cs typeface="Calibri" panose="020F0502020204030204" pitchFamily="34" charset="0"/>
              </a:rPr>
              <a:t>Harrati</a:t>
            </a:r>
            <a:r>
              <a:rPr lang="fr-BE" sz="2500" dirty="0">
                <a:latin typeface="Helvetica Neue" panose="020B0604020202020204" charset="0"/>
                <a:ea typeface="Calibri" panose="020F0502020204030204" pitchFamily="34" charset="0"/>
                <a:cs typeface="Calibri" panose="020F0502020204030204" pitchFamily="34" charset="0"/>
              </a:rPr>
              <a:t> et al. 2016 ; </a:t>
            </a:r>
            <a:r>
              <a:rPr lang="fr-BE" sz="2500" dirty="0" err="1">
                <a:latin typeface="Helvetica Neue" panose="020B0604020202020204" charset="0"/>
                <a:ea typeface="Calibri" panose="020F0502020204030204" pitchFamily="34" charset="0"/>
                <a:cs typeface="Calibri" panose="020F0502020204030204" pitchFamily="34" charset="0"/>
              </a:rPr>
              <a:t>Hoehle</a:t>
            </a:r>
            <a:r>
              <a:rPr lang="fr-BE" sz="2500" dirty="0">
                <a:latin typeface="Helvetica Neue" panose="020B0604020202020204" charset="0"/>
                <a:ea typeface="Calibri" panose="020F0502020204030204" pitchFamily="34" charset="0"/>
                <a:cs typeface="Calibri" panose="020F0502020204030204" pitchFamily="34" charset="0"/>
              </a:rPr>
              <a:t> et al. 2016).</a:t>
            </a:r>
            <a:endParaRPr lang="fr-BE" sz="2500" dirty="0">
              <a:latin typeface="Helvetica Neue"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endParaRPr lang="fr-BE" sz="2500" b="1" dirty="0" smtClean="0">
              <a:latin typeface="Helvetica Neue" panose="020B0604020202020204" charset="0"/>
              <a:ea typeface="Calibri" panose="020F0502020204030204" pitchFamily="34" charset="0"/>
              <a:cs typeface="Calibri" panose="020F0502020204030204" pitchFamily="34" charset="0"/>
            </a:endParaRPr>
          </a:p>
          <a:p>
            <a:pPr algn="just">
              <a:lnSpc>
                <a:spcPct val="107000"/>
              </a:lnSpc>
              <a:spcAft>
                <a:spcPts val="800"/>
              </a:spcAft>
            </a:pPr>
            <a:r>
              <a:rPr lang="fr-BE" sz="2500" b="1" dirty="0" smtClean="0">
                <a:latin typeface="Helvetica Neue" panose="020B0604020202020204" charset="0"/>
                <a:ea typeface="Calibri" panose="020F0502020204030204" pitchFamily="34" charset="0"/>
                <a:cs typeface="Calibri" panose="020F0502020204030204" pitchFamily="34" charset="0"/>
              </a:rPr>
              <a:t>Méthode :</a:t>
            </a:r>
            <a:endParaRPr lang="fr-BE" sz="2500" dirty="0">
              <a:latin typeface="Helvetica Neue"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fr-BE" sz="2500" dirty="0">
                <a:latin typeface="Helvetica Neue" panose="020B0604020202020204" charset="0"/>
                <a:ea typeface="Calibri" panose="020F0502020204030204" pitchFamily="34" charset="0"/>
                <a:cs typeface="Calibri" panose="020F0502020204030204" pitchFamily="34" charset="0"/>
              </a:rPr>
              <a:t>La méthode d'évaluation de la convivialité utilisée est celle proposée par Bastien (2010). </a:t>
            </a:r>
            <a:endParaRPr lang="fr-BE" sz="2500" dirty="0" smtClean="0">
              <a:latin typeface="Helvetica Neue" panose="020B0604020202020204" charset="0"/>
              <a:ea typeface="Calibri" panose="020F0502020204030204" pitchFamily="34" charset="0"/>
              <a:cs typeface="Calibri" panose="020F0502020204030204" pitchFamily="34" charset="0"/>
            </a:endParaRPr>
          </a:p>
          <a:p>
            <a:pPr algn="just">
              <a:lnSpc>
                <a:spcPct val="107000"/>
              </a:lnSpc>
              <a:spcAft>
                <a:spcPts val="800"/>
              </a:spcAft>
            </a:pPr>
            <a:r>
              <a:rPr lang="fr-BE" sz="2500" dirty="0" smtClean="0">
                <a:latin typeface="Helvetica Neue" panose="020B0604020202020204" charset="0"/>
                <a:ea typeface="Calibri" panose="020F0502020204030204" pitchFamily="34" charset="0"/>
                <a:cs typeface="Calibri" panose="020F0502020204030204" pitchFamily="34" charset="0"/>
              </a:rPr>
              <a:t>Dans </a:t>
            </a:r>
            <a:r>
              <a:rPr lang="fr-BE" sz="2500" dirty="0">
                <a:latin typeface="Helvetica Neue" panose="020B0604020202020204" charset="0"/>
                <a:ea typeface="Calibri" panose="020F0502020204030204" pitchFamily="34" charset="0"/>
                <a:cs typeface="Calibri" panose="020F0502020204030204" pitchFamily="34" charset="0"/>
              </a:rPr>
              <a:t>cette méthode, « les utilisateurs sont invités à effectuer des tâches typiques avec un produit (…), tandis que leurs comportements sont observés et enregistrés afin d'identifier les défauts de conception pouvant entraîner des erreurs ou des difficultés pour l'utilisateur. Pendant ces observations, le temps requis pour terminer une tâche, les taux d'achèvement de la tâche, ainsi que le nombre et les types d'erreurs, sont </a:t>
            </a:r>
            <a:r>
              <a:rPr lang="fr-BE" sz="2500" dirty="0" smtClean="0">
                <a:latin typeface="Helvetica Neue" panose="020B0604020202020204" charset="0"/>
                <a:ea typeface="Calibri" panose="020F0502020204030204" pitchFamily="34" charset="0"/>
                <a:cs typeface="Calibri" panose="020F0502020204030204" pitchFamily="34" charset="0"/>
              </a:rPr>
              <a:t>enregistrés » </a:t>
            </a:r>
            <a:r>
              <a:rPr lang="fr-BE" sz="2500" dirty="0">
                <a:latin typeface="Helvetica Neue" panose="020B0604020202020204" charset="0"/>
                <a:ea typeface="Calibri" panose="020F0502020204030204" pitchFamily="34" charset="0"/>
                <a:cs typeface="Calibri" panose="020F0502020204030204" pitchFamily="34" charset="0"/>
              </a:rPr>
              <a:t>(Bastien, 2010).</a:t>
            </a:r>
            <a:endParaRPr lang="fr-BE" sz="2500" dirty="0">
              <a:effectLst/>
              <a:latin typeface="Helvetica Neue" panose="020B0604020202020204" charset="0"/>
              <a:ea typeface="Calibri" panose="020F0502020204030204" pitchFamily="34" charset="0"/>
              <a:cs typeface="Times New Roman" panose="02020603050405020304" pitchFamily="18" charset="0"/>
            </a:endParaRPr>
          </a:p>
        </p:txBody>
      </p:sp>
      <p:pic>
        <p:nvPicPr>
          <p:cNvPr id="5"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541" y="0"/>
            <a:ext cx="13004259" cy="1416368"/>
          </a:xfrm>
          <a:prstGeom prst="rect">
            <a:avLst/>
          </a:prstGeom>
          <a:noFill/>
          <a:ln>
            <a:noFill/>
          </a:ln>
        </p:spPr>
      </p:pic>
      <p:sp>
        <p:nvSpPr>
          <p:cNvPr id="6" name="Arrondir un rectangle avec un coin diagonal 18">
            <a:extLst>
              <a:ext uri="{FF2B5EF4-FFF2-40B4-BE49-F238E27FC236}">
                <a16:creationId xmlns:a16="http://schemas.microsoft.com/office/drawing/2014/main" id="{E16F96A4-FEE7-42C1-B355-9D7436E786B9}"/>
              </a:ext>
            </a:extLst>
          </p:cNvPr>
          <p:cNvSpPr/>
          <p:nvPr/>
        </p:nvSpPr>
        <p:spPr>
          <a:xfrm>
            <a:off x="3629887" y="1664315"/>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Février à Avril 2020</a:t>
            </a:r>
            <a:endParaRPr lang="fr-BE" sz="2347" dirty="0">
              <a:solidFill>
                <a:srgbClr val="002060"/>
              </a:solidFill>
              <a:latin typeface="Helvetica Neue" panose="020B0604020202020204" charset="0"/>
            </a:endParaRPr>
          </a:p>
        </p:txBody>
      </p:sp>
      <p:sp>
        <p:nvSpPr>
          <p:cNvPr id="7" name="Arrondir un rectangle avec un coin diagonal 18">
            <a:extLst>
              <a:ext uri="{FF2B5EF4-FFF2-40B4-BE49-F238E27FC236}">
                <a16:creationId xmlns:a16="http://schemas.microsoft.com/office/drawing/2014/main" id="{7C808C13-E666-467F-9853-590935FF419B}"/>
              </a:ext>
            </a:extLst>
          </p:cNvPr>
          <p:cNvSpPr/>
          <p:nvPr/>
        </p:nvSpPr>
        <p:spPr>
          <a:xfrm>
            <a:off x="6114973" y="1664315"/>
            <a:ext cx="6531429" cy="731520"/>
          </a:xfrm>
          <a:prstGeom prst="round2Diag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8. Corriger les bugs et améliorer l’application web</a:t>
            </a:r>
            <a:endParaRPr lang="fr-BE" sz="2347" dirty="0">
              <a:solidFill>
                <a:srgbClr val="FFFFFF"/>
              </a:solidFill>
              <a:latin typeface="Helvetica Neue" panose="020B0604020202020204" charset="0"/>
            </a:endParaRPr>
          </a:p>
        </p:txBody>
      </p:sp>
      <p:sp>
        <p:nvSpPr>
          <p:cNvPr id="8" name="Arrondir un rectangle avec un coin diagonal 18">
            <a:extLst>
              <a:ext uri="{FF2B5EF4-FFF2-40B4-BE49-F238E27FC236}">
                <a16:creationId xmlns:a16="http://schemas.microsoft.com/office/drawing/2014/main" id="{B0876F8C-D2C0-48BD-8EDD-7F71B2C24323}"/>
              </a:ext>
            </a:extLst>
          </p:cNvPr>
          <p:cNvSpPr/>
          <p:nvPr/>
        </p:nvSpPr>
        <p:spPr>
          <a:xfrm>
            <a:off x="3629887" y="2548656"/>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Avril 2020</a:t>
            </a:r>
            <a:endParaRPr lang="fr-BE" sz="2347" dirty="0">
              <a:solidFill>
                <a:srgbClr val="002060"/>
              </a:solidFill>
              <a:latin typeface="Helvetica Neue" panose="020B0604020202020204" charset="0"/>
            </a:endParaRPr>
          </a:p>
        </p:txBody>
      </p:sp>
      <p:sp>
        <p:nvSpPr>
          <p:cNvPr id="9" name="Arrondir un rectangle avec un coin diagonal 18">
            <a:extLst>
              <a:ext uri="{FF2B5EF4-FFF2-40B4-BE49-F238E27FC236}">
                <a16:creationId xmlns:a16="http://schemas.microsoft.com/office/drawing/2014/main" id="{D9D35040-B51F-43F2-90DE-E238DB63816E}"/>
              </a:ext>
            </a:extLst>
          </p:cNvPr>
          <p:cNvSpPr/>
          <p:nvPr/>
        </p:nvSpPr>
        <p:spPr>
          <a:xfrm>
            <a:off x="6114973" y="2548656"/>
            <a:ext cx="6531429" cy="731520"/>
          </a:xfrm>
          <a:prstGeom prst="round2DiagRect">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9. Valider </a:t>
            </a:r>
            <a:r>
              <a:rPr lang="fr-BE" sz="2347" dirty="0">
                <a:solidFill>
                  <a:srgbClr val="002060"/>
                </a:solidFill>
                <a:latin typeface="Helvetica Neue" panose="020B0604020202020204" charset="0"/>
              </a:rPr>
              <a:t>l’application web </a:t>
            </a:r>
            <a:r>
              <a:rPr lang="fr-BE" sz="2347" dirty="0" smtClean="0">
                <a:solidFill>
                  <a:srgbClr val="002060"/>
                </a:solidFill>
                <a:latin typeface="Helvetica Neue" panose="020B0604020202020204" charset="0"/>
              </a:rPr>
              <a:t>au niveau utilisabilité </a:t>
            </a:r>
            <a:r>
              <a:rPr lang="fr-BE" sz="2347" dirty="0">
                <a:solidFill>
                  <a:srgbClr val="002060"/>
                </a:solidFill>
                <a:latin typeface="Helvetica Neue" panose="020B0604020202020204" charset="0"/>
              </a:rPr>
              <a:t>et </a:t>
            </a:r>
            <a:r>
              <a:rPr lang="fr-BE" sz="2347" dirty="0" smtClean="0">
                <a:solidFill>
                  <a:srgbClr val="002060"/>
                </a:solidFill>
                <a:latin typeface="Helvetica Neue" panose="020B0604020202020204" charset="0"/>
              </a:rPr>
              <a:t>convivialité</a:t>
            </a:r>
            <a:endParaRPr lang="fr-BE" sz="2347" dirty="0">
              <a:solidFill>
                <a:srgbClr val="002060"/>
              </a:solidFill>
              <a:latin typeface="Helvetica Neue" panose="020B0604020202020204" charset="0"/>
            </a:endParaRPr>
          </a:p>
        </p:txBody>
      </p:sp>
    </p:spTree>
    <p:extLst>
      <p:ext uri="{BB962C8B-B14F-4D97-AF65-F5344CB8AC3E}">
        <p14:creationId xmlns:p14="http://schemas.microsoft.com/office/powerpoint/2010/main" val="15572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541" y="0"/>
            <a:ext cx="13004259" cy="1416368"/>
          </a:xfrm>
          <a:prstGeom prst="rect">
            <a:avLst/>
          </a:prstGeom>
          <a:noFill/>
          <a:ln>
            <a:noFill/>
          </a:ln>
        </p:spPr>
      </p:pic>
      <p:sp>
        <p:nvSpPr>
          <p:cNvPr id="8" name="Espace réservé du contenu 7"/>
          <p:cNvSpPr>
            <a:spLocks noGrp="1"/>
          </p:cNvSpPr>
          <p:nvPr>
            <p:ph idx="1"/>
          </p:nvPr>
        </p:nvSpPr>
        <p:spPr>
          <a:xfrm>
            <a:off x="765291" y="2968596"/>
            <a:ext cx="11911618" cy="6286500"/>
          </a:xfrm>
        </p:spPr>
        <p:txBody>
          <a:bodyPr/>
          <a:lstStyle/>
          <a:p>
            <a:pPr marL="57150" indent="0">
              <a:lnSpc>
                <a:spcPct val="150000"/>
              </a:lnSpc>
              <a:spcBef>
                <a:spcPts val="600"/>
              </a:spcBef>
              <a:buNone/>
            </a:pPr>
            <a:r>
              <a:rPr lang="fr-BE" sz="3200" dirty="0" smtClean="0"/>
              <a:t>Tester l’effet de l’utilisation par les élèves de l’application web sur :</a:t>
            </a:r>
          </a:p>
          <a:p>
            <a:pPr lvl="1">
              <a:lnSpc>
                <a:spcPct val="150000"/>
              </a:lnSpc>
              <a:spcBef>
                <a:spcPts val="600"/>
              </a:spcBef>
            </a:pPr>
            <a:r>
              <a:rPr lang="fr-BE" sz="3200" dirty="0" smtClean="0"/>
              <a:t>L’</a:t>
            </a:r>
            <a:r>
              <a:rPr lang="fr-BE" sz="3200" b="1" dirty="0" smtClean="0">
                <a:solidFill>
                  <a:srgbClr val="C45C0E"/>
                </a:solidFill>
              </a:rPr>
              <a:t>attitude</a:t>
            </a:r>
            <a:r>
              <a:rPr lang="fr-BE" sz="3200" dirty="0" smtClean="0"/>
              <a:t> envers le développement et l’évaluation de la condition physique (</a:t>
            </a:r>
            <a:r>
              <a:rPr lang="fr-BE" sz="3200" dirty="0" err="1" smtClean="0"/>
              <a:t>Simonton</a:t>
            </a:r>
            <a:r>
              <a:rPr lang="fr-BE" sz="3200" dirty="0"/>
              <a:t> </a:t>
            </a:r>
            <a:r>
              <a:rPr lang="fr-BE" sz="3200" dirty="0" smtClean="0"/>
              <a:t>et al., 2019)</a:t>
            </a:r>
          </a:p>
          <a:p>
            <a:pPr lvl="1">
              <a:lnSpc>
                <a:spcPct val="150000"/>
              </a:lnSpc>
              <a:spcBef>
                <a:spcPts val="600"/>
              </a:spcBef>
            </a:pPr>
            <a:r>
              <a:rPr lang="fr-BE" sz="3200" dirty="0" smtClean="0"/>
              <a:t>Les </a:t>
            </a:r>
            <a:r>
              <a:rPr lang="fr-BE" sz="3200" b="1" dirty="0" smtClean="0">
                <a:solidFill>
                  <a:srgbClr val="C45C0E"/>
                </a:solidFill>
              </a:rPr>
              <a:t>connaissances</a:t>
            </a:r>
            <a:r>
              <a:rPr lang="fr-BE" sz="3200" dirty="0" smtClean="0"/>
              <a:t> en lien avec </a:t>
            </a:r>
            <a:r>
              <a:rPr lang="fr-BE" sz="3200" dirty="0"/>
              <a:t>le développement et l’évaluation de la condition </a:t>
            </a:r>
            <a:r>
              <a:rPr lang="fr-BE" sz="3200" dirty="0" smtClean="0"/>
              <a:t>physique (</a:t>
            </a:r>
            <a:r>
              <a:rPr lang="fr-BE" sz="3200" dirty="0" err="1" smtClean="0"/>
              <a:t>Hastie</a:t>
            </a:r>
            <a:r>
              <a:rPr lang="fr-BE" sz="3200" dirty="0" smtClean="0"/>
              <a:t> et al., 2017)</a:t>
            </a:r>
            <a:endParaRPr lang="fr-BE" sz="3200" dirty="0"/>
          </a:p>
          <a:p>
            <a:pPr lvl="1">
              <a:lnSpc>
                <a:spcPct val="150000"/>
              </a:lnSpc>
              <a:spcBef>
                <a:spcPts val="600"/>
              </a:spcBef>
            </a:pPr>
            <a:r>
              <a:rPr lang="fr-BE" sz="3200" dirty="0" smtClean="0"/>
              <a:t>La </a:t>
            </a:r>
            <a:r>
              <a:rPr lang="fr-BE" sz="3200" b="1" dirty="0" smtClean="0">
                <a:solidFill>
                  <a:srgbClr val="C45C0E"/>
                </a:solidFill>
              </a:rPr>
              <a:t>capacité à prendre en charge de manière autonome </a:t>
            </a:r>
            <a:r>
              <a:rPr lang="fr-BE" sz="3200" dirty="0" smtClean="0"/>
              <a:t>et </a:t>
            </a:r>
            <a:r>
              <a:rPr lang="fr-BE" sz="3200" dirty="0" err="1" smtClean="0"/>
              <a:t>auto-régulée</a:t>
            </a:r>
            <a:r>
              <a:rPr lang="fr-BE" sz="3200" dirty="0" smtClean="0"/>
              <a:t> l’évaluation et le développement de sa condition physique</a:t>
            </a:r>
            <a:endParaRPr lang="fr-BE" sz="3200" dirty="0"/>
          </a:p>
        </p:txBody>
      </p:sp>
      <p:sp>
        <p:nvSpPr>
          <p:cNvPr id="9" name="Rectangle 8"/>
          <p:cNvSpPr/>
          <p:nvPr/>
        </p:nvSpPr>
        <p:spPr>
          <a:xfrm>
            <a:off x="765291" y="1766455"/>
            <a:ext cx="11495982" cy="852054"/>
          </a:xfrm>
          <a:prstGeom prst="rect">
            <a:avLst/>
          </a:prstGeom>
          <a:solidFill>
            <a:srgbClr val="C45C0E"/>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t>Perspectives</a:t>
            </a:r>
            <a:endParaRPr lang="fr-BE" sz="3200" dirty="0"/>
          </a:p>
        </p:txBody>
      </p:sp>
    </p:spTree>
    <p:extLst>
      <p:ext uri="{BB962C8B-B14F-4D97-AF65-F5344CB8AC3E}">
        <p14:creationId xmlns:p14="http://schemas.microsoft.com/office/powerpoint/2010/main" val="2510411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191DE1E-9663-47A4-816C-36927B418125}"/>
              </a:ext>
            </a:extLst>
          </p:cNvPr>
          <p:cNvSpPr>
            <a:spLocks noGrp="1"/>
          </p:cNvSpPr>
          <p:nvPr>
            <p:ph type="title"/>
          </p:nvPr>
        </p:nvSpPr>
        <p:spPr>
          <a:xfrm>
            <a:off x="1270000" y="1638300"/>
            <a:ext cx="10464800" cy="3302000"/>
          </a:xfrm>
        </p:spPr>
        <p:txBody>
          <a:bodyPr/>
          <a:lstStyle/>
          <a:p>
            <a:r>
              <a:rPr lang="fr-BE" sz="6600" dirty="0"/>
              <a:t>Merci pour votre attention !</a:t>
            </a:r>
            <a:endParaRPr lang="fr-FR" sz="6600" dirty="0"/>
          </a:p>
        </p:txBody>
      </p:sp>
      <p:sp>
        <p:nvSpPr>
          <p:cNvPr id="5" name="Espace réservé du texte 4">
            <a:extLst>
              <a:ext uri="{FF2B5EF4-FFF2-40B4-BE49-F238E27FC236}">
                <a16:creationId xmlns:a16="http://schemas.microsoft.com/office/drawing/2014/main" id="{8537250B-27B3-439D-ABC6-8E9C0E71A7FA}"/>
              </a:ext>
            </a:extLst>
          </p:cNvPr>
          <p:cNvSpPr>
            <a:spLocks noGrp="1"/>
          </p:cNvSpPr>
          <p:nvPr>
            <p:ph type="body" idx="1"/>
          </p:nvPr>
        </p:nvSpPr>
        <p:spPr>
          <a:xfrm>
            <a:off x="1270000" y="6899562"/>
            <a:ext cx="10464800" cy="2425122"/>
          </a:xfrm>
        </p:spPr>
        <p:txBody>
          <a:bodyPr/>
          <a:lstStyle/>
          <a:p>
            <a:r>
              <a:rPr lang="fr-BE" dirty="0">
                <a:hlinkClick r:id="rId2"/>
              </a:rPr>
              <a:t>x</a:t>
            </a:r>
            <a:r>
              <a:rPr lang="fr-BE" dirty="0" smtClean="0">
                <a:hlinkClick r:id="rId2"/>
              </a:rPr>
              <a:t>avier.flamme@vinci.be</a:t>
            </a:r>
          </a:p>
          <a:p>
            <a:r>
              <a:rPr lang="fr-BE" dirty="0" smtClean="0">
                <a:hlinkClick r:id="rId3"/>
              </a:rPr>
              <a:t>jeanphilippe.dupont@vinci.be</a:t>
            </a:r>
            <a:endParaRPr lang="fr-BE" dirty="0" smtClean="0"/>
          </a:p>
          <a:p>
            <a:r>
              <a:rPr lang="fr-BE" dirty="0" smtClean="0">
                <a:hlinkClick r:id="rId4"/>
              </a:rPr>
              <a:t>yves.devillers@vinci.be</a:t>
            </a:r>
            <a:endParaRPr lang="fr-BE" dirty="0"/>
          </a:p>
          <a:p>
            <a:r>
              <a:rPr lang="fr-BE" dirty="0">
                <a:hlinkClick r:id="rId5"/>
              </a:rPr>
              <a:t>l</a:t>
            </a:r>
            <a:r>
              <a:rPr lang="fr-BE" dirty="0" smtClean="0">
                <a:hlinkClick r:id="rId5"/>
              </a:rPr>
              <a:t>ouise.deghorain@vinci.be</a:t>
            </a:r>
            <a:endParaRPr lang="fr-BE" dirty="0" smtClean="0"/>
          </a:p>
          <a:p>
            <a:r>
              <a:rPr lang="fr-BE" dirty="0">
                <a:hlinkClick r:id="rId6"/>
              </a:rPr>
              <a:t>s</a:t>
            </a:r>
            <a:r>
              <a:rPr lang="fr-BE" dirty="0" smtClean="0">
                <a:hlinkClick r:id="rId6"/>
              </a:rPr>
              <a:t>tefano.pecoraro@vinci.be</a:t>
            </a:r>
            <a:endParaRPr lang="fr-BE" dirty="0"/>
          </a:p>
          <a:p>
            <a:endParaRPr lang="fr-BE" dirty="0" smtClean="0"/>
          </a:p>
        </p:txBody>
      </p:sp>
      <p:pic>
        <p:nvPicPr>
          <p:cNvPr id="6" name="Shape 77" descr="pacte01.tiff">
            <a:extLst>
              <a:ext uri="{FF2B5EF4-FFF2-40B4-BE49-F238E27FC236}">
                <a16:creationId xmlns:a16="http://schemas.microsoft.com/office/drawing/2014/main" id="{C48844BA-B2DF-4457-A820-F82425F8E972}"/>
              </a:ext>
            </a:extLst>
          </p:cNvPr>
          <p:cNvPicPr preferRelativeResize="0"/>
          <p:nvPr/>
        </p:nvPicPr>
        <p:blipFill rotWithShape="1">
          <a:blip r:embed="rId7">
            <a:alphaModFix/>
          </a:blip>
          <a:srcRect/>
          <a:stretch/>
        </p:blipFill>
        <p:spPr>
          <a:xfrm>
            <a:off x="0" y="-27976"/>
            <a:ext cx="13004259" cy="1416368"/>
          </a:xfrm>
          <a:prstGeom prst="rect">
            <a:avLst/>
          </a:prstGeom>
          <a:noFill/>
          <a:ln>
            <a:noFill/>
          </a:ln>
        </p:spPr>
      </p:pic>
      <p:pic>
        <p:nvPicPr>
          <p:cNvPr id="7" name="Image 6">
            <a:extLst>
              <a:ext uri="{FF2B5EF4-FFF2-40B4-BE49-F238E27FC236}">
                <a16:creationId xmlns:a16="http://schemas.microsoft.com/office/drawing/2014/main" id="{CB809818-3A87-42E3-9842-36B39EFC7B81}"/>
              </a:ext>
            </a:extLst>
          </p:cNvPr>
          <p:cNvPicPr>
            <a:picLocks noChangeAspect="1"/>
          </p:cNvPicPr>
          <p:nvPr/>
        </p:nvPicPr>
        <p:blipFill>
          <a:blip r:embed="rId8"/>
          <a:stretch>
            <a:fillRect/>
          </a:stretch>
        </p:blipFill>
        <p:spPr>
          <a:xfrm>
            <a:off x="268398" y="7750396"/>
            <a:ext cx="2003204" cy="2003204"/>
          </a:xfrm>
          <a:prstGeom prst="rect">
            <a:avLst/>
          </a:prstGeom>
        </p:spPr>
      </p:pic>
      <p:pic>
        <p:nvPicPr>
          <p:cNvPr id="8" name="Image 6" descr="logo-double-horizontal.png">
            <a:extLst>
              <a:ext uri="{FF2B5EF4-FFF2-40B4-BE49-F238E27FC236}">
                <a16:creationId xmlns:a16="http://schemas.microsoft.com/office/drawing/2014/main" id="{27FD957B-6A4A-420A-99D3-B0753C5BB78E}"/>
              </a:ext>
            </a:extLst>
          </p:cNvPr>
          <p:cNvPicPr>
            <a:picLocks noChangeAspect="1"/>
          </p:cNvPicPr>
          <p:nvPr/>
        </p:nvPicPr>
        <p:blipFill>
          <a:blip r:embed="rId9">
            <a:extLst>
              <a:ext uri="{28A0092B-C50C-407E-A947-70E740481C1C}">
                <a14:useLocalDpi xmlns:a14="http://schemas.microsoft.com/office/drawing/2010/main" val="0"/>
              </a:ext>
            </a:extLst>
          </a:blip>
          <a:srcRect l="52113"/>
          <a:stretch>
            <a:fillRect/>
          </a:stretch>
        </p:blipFill>
        <p:spPr bwMode="auto">
          <a:xfrm>
            <a:off x="11044686" y="8317614"/>
            <a:ext cx="163824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278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77" descr="pacte01.tiff">
            <a:extLst>
              <a:ext uri="{FF2B5EF4-FFF2-40B4-BE49-F238E27FC236}">
                <a16:creationId xmlns:a16="http://schemas.microsoft.com/office/drawing/2014/main" id="{EF8F9192-AFBE-4F77-8ADA-39B5F847F09C}"/>
              </a:ext>
            </a:extLst>
          </p:cNvPr>
          <p:cNvPicPr preferRelativeResize="0"/>
          <p:nvPr/>
        </p:nvPicPr>
        <p:blipFill rotWithShape="1">
          <a:blip r:embed="rId2">
            <a:alphaModFix/>
          </a:blip>
          <a:srcRect/>
          <a:stretch/>
        </p:blipFill>
        <p:spPr>
          <a:xfrm>
            <a:off x="0" y="-27976"/>
            <a:ext cx="13004259" cy="1416368"/>
          </a:xfrm>
          <a:prstGeom prst="rect">
            <a:avLst/>
          </a:prstGeom>
          <a:noFill/>
          <a:ln>
            <a:noFill/>
          </a:ln>
        </p:spPr>
      </p:pic>
      <p:sp>
        <p:nvSpPr>
          <p:cNvPr id="8" name="Titre 7">
            <a:extLst>
              <a:ext uri="{FF2B5EF4-FFF2-40B4-BE49-F238E27FC236}">
                <a16:creationId xmlns:a16="http://schemas.microsoft.com/office/drawing/2014/main" id="{E198D6E7-6B75-40D4-9296-39A56DEB2D7B}"/>
              </a:ext>
            </a:extLst>
          </p:cNvPr>
          <p:cNvSpPr>
            <a:spLocks noGrp="1"/>
          </p:cNvSpPr>
          <p:nvPr>
            <p:ph type="title"/>
          </p:nvPr>
        </p:nvSpPr>
        <p:spPr>
          <a:xfrm>
            <a:off x="1767461" y="2938552"/>
            <a:ext cx="9967068" cy="3154252"/>
          </a:xfrm>
        </p:spPr>
        <p:txBody>
          <a:bodyPr/>
          <a:lstStyle/>
          <a:p>
            <a:r>
              <a:rPr lang="fr-CH" sz="4800" dirty="0" smtClean="0">
                <a:solidFill>
                  <a:srgbClr val="C45C0E"/>
                </a:solidFill>
              </a:rPr>
              <a:t>Conception </a:t>
            </a:r>
            <a:r>
              <a:rPr lang="fr-CH" sz="4800" dirty="0">
                <a:solidFill>
                  <a:srgbClr val="C45C0E"/>
                </a:solidFill>
              </a:rPr>
              <a:t>d’un dispositif d’auto-évaluation de la condition physique à l’aide d’une application </a:t>
            </a:r>
            <a:r>
              <a:rPr lang="fr-CH" sz="4800" dirty="0" smtClean="0">
                <a:solidFill>
                  <a:srgbClr val="C45C0E"/>
                </a:solidFill>
              </a:rPr>
              <a:t>web</a:t>
            </a:r>
            <a:endParaRPr lang="fr-FR" sz="4800" dirty="0">
              <a:solidFill>
                <a:srgbClr val="C45C0E"/>
              </a:solidFill>
            </a:endParaRPr>
          </a:p>
        </p:txBody>
      </p:sp>
      <p:sp>
        <p:nvSpPr>
          <p:cNvPr id="9" name="Espace réservé du texte 8">
            <a:extLst>
              <a:ext uri="{FF2B5EF4-FFF2-40B4-BE49-F238E27FC236}">
                <a16:creationId xmlns:a16="http://schemas.microsoft.com/office/drawing/2014/main" id="{7FBBA45F-2A2E-44BE-BA0D-D3EFBFFFA0B4}"/>
              </a:ext>
            </a:extLst>
          </p:cNvPr>
          <p:cNvSpPr>
            <a:spLocks noGrp="1"/>
          </p:cNvSpPr>
          <p:nvPr>
            <p:ph type="body" idx="1"/>
          </p:nvPr>
        </p:nvSpPr>
        <p:spPr>
          <a:xfrm>
            <a:off x="1270000" y="6288357"/>
            <a:ext cx="10464800" cy="1130300"/>
          </a:xfrm>
        </p:spPr>
        <p:txBody>
          <a:bodyPr/>
          <a:lstStyle/>
          <a:p>
            <a:r>
              <a:rPr lang="fr-BE" sz="2800" dirty="0" smtClean="0"/>
              <a:t>Xavier Flamme, </a:t>
            </a:r>
            <a:r>
              <a:rPr lang="fr-BE" sz="2800" dirty="0"/>
              <a:t>Yves </a:t>
            </a:r>
            <a:r>
              <a:rPr lang="fr-BE" sz="2800" dirty="0" smtClean="0"/>
              <a:t>Devillers, </a:t>
            </a:r>
            <a:r>
              <a:rPr lang="fr-BE" sz="2800" dirty="0"/>
              <a:t>Stefano </a:t>
            </a:r>
            <a:r>
              <a:rPr lang="fr-BE" sz="2800" dirty="0" smtClean="0"/>
              <a:t>Pecoraro, </a:t>
            </a:r>
            <a:r>
              <a:rPr lang="fr-BE" sz="2800" dirty="0"/>
              <a:t>Louise </a:t>
            </a:r>
            <a:r>
              <a:rPr lang="fr-BE" sz="2800" dirty="0" smtClean="0"/>
              <a:t>Deghorain et </a:t>
            </a:r>
            <a:r>
              <a:rPr lang="fr-BE" sz="2800" dirty="0"/>
              <a:t>Jean-Philippe </a:t>
            </a:r>
            <a:r>
              <a:rPr lang="fr-BE" sz="2800" dirty="0" smtClean="0"/>
              <a:t>Dupont</a:t>
            </a:r>
            <a:endParaRPr lang="fr-BE" sz="2800" dirty="0"/>
          </a:p>
          <a:p>
            <a:endParaRPr lang="fr-FR" sz="2800" dirty="0"/>
          </a:p>
        </p:txBody>
      </p:sp>
      <p:pic>
        <p:nvPicPr>
          <p:cNvPr id="11" name="Image 10">
            <a:extLst>
              <a:ext uri="{FF2B5EF4-FFF2-40B4-BE49-F238E27FC236}">
                <a16:creationId xmlns:a16="http://schemas.microsoft.com/office/drawing/2014/main" id="{CB809818-3A87-42E3-9842-36B39EFC7B81}"/>
              </a:ext>
            </a:extLst>
          </p:cNvPr>
          <p:cNvPicPr>
            <a:picLocks noChangeAspect="1"/>
          </p:cNvPicPr>
          <p:nvPr/>
        </p:nvPicPr>
        <p:blipFill>
          <a:blip r:embed="rId3"/>
          <a:stretch>
            <a:fillRect/>
          </a:stretch>
        </p:blipFill>
        <p:spPr>
          <a:xfrm>
            <a:off x="268398" y="7750396"/>
            <a:ext cx="2003204" cy="2003204"/>
          </a:xfrm>
          <a:prstGeom prst="rect">
            <a:avLst/>
          </a:prstGeom>
        </p:spPr>
      </p:pic>
      <p:pic>
        <p:nvPicPr>
          <p:cNvPr id="12" name="Image 6" descr="logo-double-horizontal.png">
            <a:extLst>
              <a:ext uri="{FF2B5EF4-FFF2-40B4-BE49-F238E27FC236}">
                <a16:creationId xmlns:a16="http://schemas.microsoft.com/office/drawing/2014/main" id="{27FD957B-6A4A-420A-99D3-B0753C5BB78E}"/>
              </a:ext>
            </a:extLst>
          </p:cNvPr>
          <p:cNvPicPr>
            <a:picLocks noChangeAspect="1"/>
          </p:cNvPicPr>
          <p:nvPr/>
        </p:nvPicPr>
        <p:blipFill>
          <a:blip r:embed="rId4">
            <a:extLst>
              <a:ext uri="{28A0092B-C50C-407E-A947-70E740481C1C}">
                <a14:useLocalDpi xmlns:a14="http://schemas.microsoft.com/office/drawing/2010/main" val="0"/>
              </a:ext>
            </a:extLst>
          </a:blip>
          <a:srcRect l="52113"/>
          <a:stretch>
            <a:fillRect/>
          </a:stretch>
        </p:blipFill>
        <p:spPr bwMode="auto">
          <a:xfrm>
            <a:off x="11044686" y="8317614"/>
            <a:ext cx="163824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8">
            <a:extLst>
              <a:ext uri="{FF2B5EF4-FFF2-40B4-BE49-F238E27FC236}">
                <a16:creationId xmlns:a16="http://schemas.microsoft.com/office/drawing/2014/main" id="{176A2F7A-58F3-44A2-BB2C-271DB2E69AA2}"/>
              </a:ext>
            </a:extLst>
          </p:cNvPr>
          <p:cNvSpPr txBox="1">
            <a:spLocks/>
          </p:cNvSpPr>
          <p:nvPr/>
        </p:nvSpPr>
        <p:spPr>
          <a:xfrm>
            <a:off x="1269729" y="8482604"/>
            <a:ext cx="10464800" cy="80032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r>
              <a:rPr lang="fr-BE" sz="2000" dirty="0" smtClean="0"/>
              <a:t>11</a:t>
            </a:r>
            <a:r>
              <a:rPr lang="fr-BE" sz="2000" baseline="30000" dirty="0" smtClean="0"/>
              <a:t>ème</a:t>
            </a:r>
            <a:r>
              <a:rPr lang="fr-BE" sz="2000" dirty="0" smtClean="0"/>
              <a:t> biennale de l’ARIS</a:t>
            </a:r>
            <a:endParaRPr lang="fr-BE" sz="2000" dirty="0"/>
          </a:p>
          <a:p>
            <a:r>
              <a:rPr lang="fr-BE" sz="2000" dirty="0" smtClean="0"/>
              <a:t>Liège, 28 février 2020</a:t>
            </a:r>
            <a:endParaRPr lang="fr-FR" sz="2000" dirty="0"/>
          </a:p>
        </p:txBody>
      </p:sp>
      <p:pic>
        <p:nvPicPr>
          <p:cNvPr id="14" name="Shape 60" descr="slide-pacte.jpg">
            <a:extLst>
              <a:ext uri="{FF2B5EF4-FFF2-40B4-BE49-F238E27FC236}">
                <a16:creationId xmlns:a16="http://schemas.microsoft.com/office/drawing/2014/main" id="{8F612A75-0FB6-477B-8F02-F8A9893F662C}"/>
              </a:ext>
            </a:extLst>
          </p:cNvPr>
          <p:cNvPicPr preferRelativeResize="0"/>
          <p:nvPr/>
        </p:nvPicPr>
        <p:blipFill rotWithShape="1">
          <a:blip r:embed="rId5">
            <a:alphaModFix/>
          </a:blip>
          <a:srcRect l="4081" t="9027" r="45933" b="10899"/>
          <a:stretch/>
        </p:blipFill>
        <p:spPr>
          <a:xfrm>
            <a:off x="10185991" y="1388391"/>
            <a:ext cx="2496937" cy="2172429"/>
          </a:xfrm>
          <a:prstGeom prst="rect">
            <a:avLst/>
          </a:prstGeom>
          <a:noFill/>
          <a:ln>
            <a:noFill/>
          </a:ln>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666" y="1788803"/>
            <a:ext cx="4325334" cy="1224151"/>
          </a:xfrm>
          <a:prstGeom prst="rect">
            <a:avLst/>
          </a:prstGeom>
        </p:spPr>
      </p:pic>
    </p:spTree>
    <p:extLst>
      <p:ext uri="{BB962C8B-B14F-4D97-AF65-F5344CB8AC3E}">
        <p14:creationId xmlns:p14="http://schemas.microsoft.com/office/powerpoint/2010/main" val="3341431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704155" y="2080986"/>
            <a:ext cx="11595947" cy="1237262"/>
          </a:xfrm>
        </p:spPr>
        <p:txBody>
          <a:bodyPr/>
          <a:lstStyle/>
          <a:p>
            <a:pPr eaLnBrk="1" hangingPunct="1"/>
            <a:r>
              <a:rPr lang="fr-BE" altLang="en-US" sz="5120" dirty="0">
                <a:solidFill>
                  <a:schemeClr val="accent4"/>
                </a:solidFill>
                <a:latin typeface="Arial" panose="020B0604020202020204" pitchFamily="34" charset="0"/>
                <a:cs typeface="Arial" panose="020B0604020202020204" pitchFamily="34" charset="0"/>
              </a:rPr>
              <a:t>Plan</a:t>
            </a:r>
          </a:p>
        </p:txBody>
      </p:sp>
      <p:pic>
        <p:nvPicPr>
          <p:cNvPr id="8195" name="Picture 6" descr="j018617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323" y="4705924"/>
            <a:ext cx="2479040" cy="376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rrondir un rectangle avec un coin diagonal 18"/>
          <p:cNvSpPr/>
          <p:nvPr/>
        </p:nvSpPr>
        <p:spPr>
          <a:xfrm>
            <a:off x="6195906" y="7784136"/>
            <a:ext cx="5234093" cy="702020"/>
          </a:xfrm>
          <a:prstGeom prst="round2DiagRect">
            <a:avLst/>
          </a:prstGeom>
          <a:solidFill>
            <a:schemeClr val="tx2">
              <a:lumMod val="25000"/>
            </a:schemeClr>
          </a:solidFill>
          <a:ln>
            <a:solidFill>
              <a:srgbClr val="E66C1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lnSpc>
                <a:spcPct val="80000"/>
              </a:lnSpc>
              <a:defRPr/>
            </a:pPr>
            <a:r>
              <a:rPr lang="fr-FR" sz="3200" dirty="0">
                <a:solidFill>
                  <a:srgbClr val="FFFFFF"/>
                </a:solidFill>
                <a:latin typeface="Helvetica Neue" panose="020B0604020202020204" charset="0"/>
                <a:cs typeface="Arial" pitchFamily="34" charset="0"/>
              </a:rPr>
              <a:t>Discussion</a:t>
            </a:r>
            <a:endParaRPr lang="fr-BE" sz="3200" dirty="0">
              <a:solidFill>
                <a:srgbClr val="FFFFFF"/>
              </a:solidFill>
              <a:latin typeface="Helvetica Neue" panose="020B0604020202020204" charset="0"/>
              <a:cs typeface="Arial" pitchFamily="34" charset="0"/>
            </a:endParaRPr>
          </a:p>
        </p:txBody>
      </p:sp>
      <p:sp>
        <p:nvSpPr>
          <p:cNvPr id="5" name="Arrondir un rectangle avec un coin diagonal 18"/>
          <p:cNvSpPr/>
          <p:nvPr/>
        </p:nvSpPr>
        <p:spPr>
          <a:xfrm>
            <a:off x="6195907" y="5935214"/>
            <a:ext cx="5234093" cy="702020"/>
          </a:xfrm>
          <a:prstGeom prst="round2DiagRect">
            <a:avLst/>
          </a:prstGeom>
          <a:solidFill>
            <a:schemeClr val="tx2">
              <a:lumMod val="25000"/>
            </a:schemeClr>
          </a:solidFill>
          <a:ln>
            <a:solidFill>
              <a:srgbClr val="E66C1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lnSpc>
                <a:spcPct val="80000"/>
              </a:lnSpc>
              <a:defRPr/>
            </a:pPr>
            <a:r>
              <a:rPr lang="fr-BE" sz="3200" dirty="0" smtClean="0">
                <a:solidFill>
                  <a:srgbClr val="FFFFFF"/>
                </a:solidFill>
                <a:latin typeface="Helvetica Neue" panose="020B0604020202020204" charset="0"/>
                <a:cs typeface="Arial" pitchFamily="34" charset="0"/>
              </a:rPr>
              <a:t>Méthodologie</a:t>
            </a:r>
            <a:endParaRPr lang="fr-BE" sz="3200" dirty="0">
              <a:solidFill>
                <a:srgbClr val="FFFFFF"/>
              </a:solidFill>
              <a:latin typeface="Helvetica Neue" panose="020B0604020202020204" charset="0"/>
              <a:cs typeface="Arial" pitchFamily="34" charset="0"/>
            </a:endParaRPr>
          </a:p>
        </p:txBody>
      </p:sp>
      <p:sp>
        <p:nvSpPr>
          <p:cNvPr id="6" name="Arrondir un rectangle avec un coin diagonal 18"/>
          <p:cNvSpPr/>
          <p:nvPr/>
        </p:nvSpPr>
        <p:spPr>
          <a:xfrm>
            <a:off x="6195907" y="4060830"/>
            <a:ext cx="5234093" cy="702020"/>
          </a:xfrm>
          <a:prstGeom prst="round2DiagRect">
            <a:avLst/>
          </a:prstGeom>
          <a:solidFill>
            <a:schemeClr val="tx2">
              <a:lumMod val="25000"/>
            </a:schemeClr>
          </a:solidFill>
          <a:ln>
            <a:solidFill>
              <a:srgbClr val="E66C1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lnSpc>
                <a:spcPct val="80000"/>
              </a:lnSpc>
              <a:defRPr/>
            </a:pPr>
            <a:r>
              <a:rPr lang="fr-BE" sz="3200" dirty="0" smtClean="0">
                <a:solidFill>
                  <a:srgbClr val="FFFFFF"/>
                </a:solidFill>
                <a:latin typeface="Helvetica Neue" panose="020B0604020202020204" charset="0"/>
                <a:cs typeface="Arial" pitchFamily="34" charset="0"/>
              </a:rPr>
              <a:t>Contexte</a:t>
            </a:r>
            <a:endParaRPr lang="fr-BE" sz="3200" dirty="0">
              <a:solidFill>
                <a:srgbClr val="FFFFFF"/>
              </a:solidFill>
              <a:latin typeface="Helvetica Neue" panose="020B0604020202020204" charset="0"/>
              <a:cs typeface="Arial" pitchFamily="34" charset="0"/>
            </a:endParaRPr>
          </a:p>
        </p:txBody>
      </p:sp>
      <p:sp>
        <p:nvSpPr>
          <p:cNvPr id="7" name="Arrondir un rectangle avec un coin diagonal 18"/>
          <p:cNvSpPr/>
          <p:nvPr/>
        </p:nvSpPr>
        <p:spPr>
          <a:xfrm>
            <a:off x="6195907" y="5010753"/>
            <a:ext cx="5234093" cy="702020"/>
          </a:xfrm>
          <a:prstGeom prst="round2DiagRect">
            <a:avLst/>
          </a:prstGeom>
          <a:solidFill>
            <a:schemeClr val="tx2">
              <a:lumMod val="25000"/>
            </a:schemeClr>
          </a:solidFill>
          <a:ln>
            <a:solidFill>
              <a:srgbClr val="E66C1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lnSpc>
                <a:spcPct val="80000"/>
              </a:lnSpc>
              <a:defRPr/>
            </a:pPr>
            <a:r>
              <a:rPr lang="fr-BE" sz="3200" dirty="0" smtClean="0">
                <a:solidFill>
                  <a:srgbClr val="FFFFFF"/>
                </a:solidFill>
                <a:latin typeface="Helvetica Neue" panose="020B0604020202020204" charset="0"/>
                <a:cs typeface="Arial" pitchFamily="34" charset="0"/>
              </a:rPr>
              <a:t>Problématique</a:t>
            </a:r>
            <a:endParaRPr lang="fr-BE" sz="3200" dirty="0">
              <a:solidFill>
                <a:srgbClr val="FFFFFF"/>
              </a:solidFill>
              <a:latin typeface="Helvetica Neue" panose="020B0604020202020204" charset="0"/>
              <a:cs typeface="Arial" pitchFamily="34" charset="0"/>
            </a:endParaRPr>
          </a:p>
        </p:txBody>
      </p:sp>
      <p:sp>
        <p:nvSpPr>
          <p:cNvPr id="9" name="Arrondir un rectangle avec un coin diagonal 18"/>
          <p:cNvSpPr/>
          <p:nvPr/>
        </p:nvSpPr>
        <p:spPr>
          <a:xfrm>
            <a:off x="6195907" y="6859675"/>
            <a:ext cx="5234093" cy="702020"/>
          </a:xfrm>
          <a:prstGeom prst="round2DiagRect">
            <a:avLst/>
          </a:prstGeom>
          <a:solidFill>
            <a:schemeClr val="tx2">
              <a:lumMod val="25000"/>
            </a:schemeClr>
          </a:solidFill>
          <a:ln>
            <a:solidFill>
              <a:srgbClr val="E66C1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lnSpc>
                <a:spcPct val="80000"/>
              </a:lnSpc>
              <a:defRPr/>
            </a:pPr>
            <a:r>
              <a:rPr lang="fr-BE" sz="3200" dirty="0">
                <a:solidFill>
                  <a:srgbClr val="FFFFFF"/>
                </a:solidFill>
                <a:latin typeface="Helvetica Neue" panose="020B0604020202020204" charset="0"/>
                <a:cs typeface="Arial" pitchFamily="34" charset="0"/>
              </a:rPr>
              <a:t>Résultats</a:t>
            </a:r>
          </a:p>
        </p:txBody>
      </p:sp>
      <p:pic>
        <p:nvPicPr>
          <p:cNvPr id="10" name="Shape 77" descr="pacte01.tiff">
            <a:extLst>
              <a:ext uri="{FF2B5EF4-FFF2-40B4-BE49-F238E27FC236}">
                <a16:creationId xmlns:a16="http://schemas.microsoft.com/office/drawing/2014/main" id="{EF8F9192-AFBE-4F77-8ADA-39B5F847F09C}"/>
              </a:ext>
            </a:extLst>
          </p:cNvPr>
          <p:cNvPicPr preferRelativeResize="0"/>
          <p:nvPr/>
        </p:nvPicPr>
        <p:blipFill rotWithShape="1">
          <a:blip r:embed="rId5">
            <a:alphaModFix/>
          </a:blip>
          <a:srcRect/>
          <a:stretch/>
        </p:blipFill>
        <p:spPr>
          <a:xfrm>
            <a:off x="0" y="-27976"/>
            <a:ext cx="13004259" cy="1416368"/>
          </a:xfrm>
          <a:prstGeom prst="rect">
            <a:avLst/>
          </a:prstGeom>
          <a:noFill/>
          <a:ln>
            <a:noFill/>
          </a:ln>
        </p:spPr>
      </p:pic>
    </p:spTree>
    <p:extLst>
      <p:ext uri="{BB962C8B-B14F-4D97-AF65-F5344CB8AC3E}">
        <p14:creationId xmlns:p14="http://schemas.microsoft.com/office/powerpoint/2010/main" val="29510893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a:extLst>
              <a:ext uri="{FF2B5EF4-FFF2-40B4-BE49-F238E27FC236}">
                <a16:creationId xmlns:a16="http://schemas.microsoft.com/office/drawing/2014/main" id="{FF809FCA-1D36-4872-892E-EB9B5B2DF8D7}"/>
              </a:ext>
            </a:extLst>
          </p:cNvPr>
          <p:cNvSpPr>
            <a:spLocks noGrp="1"/>
          </p:cNvSpPr>
          <p:nvPr>
            <p:ph type="title"/>
          </p:nvPr>
        </p:nvSpPr>
        <p:spPr>
          <a:xfrm>
            <a:off x="2509915" y="9013978"/>
            <a:ext cx="8644466" cy="487680"/>
          </a:xfrm>
        </p:spPr>
        <p:txBody>
          <a:bodyPr/>
          <a:lstStyle/>
          <a:p>
            <a:pPr>
              <a:lnSpc>
                <a:spcPct val="120000"/>
              </a:lnSpc>
              <a:buSzPct val="50000"/>
              <a:defRPr sz="4000" b="0">
                <a:latin typeface="Avenir Next Condensed"/>
                <a:ea typeface="Avenir Next Condensed"/>
                <a:cs typeface="Avenir Next Condensed"/>
                <a:sym typeface="Avenir Next Condensed"/>
              </a:defRPr>
            </a:pPr>
            <a:r>
              <a:rPr lang="fr-FR" sz="2400" dirty="0" smtClean="0">
                <a:solidFill>
                  <a:srgbClr val="002060"/>
                </a:solidFill>
                <a:latin typeface="Avenir Next Condensed"/>
                <a:ea typeface="Avenir Next Condensed"/>
                <a:cs typeface="Avenir Next Condensed"/>
              </a:rPr>
              <a:t>Modèle </a:t>
            </a:r>
            <a:r>
              <a:rPr lang="fr-FR" sz="2400" dirty="0">
                <a:solidFill>
                  <a:srgbClr val="002060"/>
                </a:solidFill>
                <a:latin typeface="Avenir Next Condensed"/>
                <a:ea typeface="Avenir Next Condensed"/>
                <a:cs typeface="Avenir Next Condensed"/>
              </a:rPr>
              <a:t>d’ingénierie didactique collaborative </a:t>
            </a:r>
            <a:r>
              <a:rPr lang="fr-FR" sz="2400" dirty="0" smtClean="0">
                <a:solidFill>
                  <a:srgbClr val="002060"/>
                </a:solidFill>
                <a:latin typeface="Avenir Next Condensed"/>
                <a:ea typeface="Avenir Next Condensed"/>
                <a:cs typeface="Avenir Next Condensed"/>
              </a:rPr>
              <a:t/>
            </a:r>
            <a:br>
              <a:rPr lang="fr-FR" sz="2400" dirty="0" smtClean="0">
                <a:solidFill>
                  <a:srgbClr val="002060"/>
                </a:solidFill>
                <a:latin typeface="Avenir Next Condensed"/>
                <a:ea typeface="Avenir Next Condensed"/>
                <a:cs typeface="Avenir Next Condensed"/>
              </a:rPr>
            </a:br>
            <a:r>
              <a:rPr lang="fr-FR" sz="1800" dirty="0" smtClean="0">
                <a:solidFill>
                  <a:srgbClr val="002060"/>
                </a:solidFill>
                <a:latin typeface="Avenir Next Condensed"/>
                <a:ea typeface="Avenir Next Condensed"/>
                <a:cs typeface="Avenir Next Condensed"/>
              </a:rPr>
              <a:t>(</a:t>
            </a:r>
            <a:r>
              <a:rPr lang="fr-FR" sz="1800" dirty="0" err="1">
                <a:solidFill>
                  <a:srgbClr val="002060"/>
                </a:solidFill>
                <a:latin typeface="Avenir Next Condensed"/>
                <a:ea typeface="Avenir Next Condensed"/>
                <a:cs typeface="Avenir Next Condensed"/>
              </a:rPr>
              <a:t>Goigoux</a:t>
            </a:r>
            <a:r>
              <a:rPr lang="fr-FR" sz="1800" dirty="0">
                <a:solidFill>
                  <a:srgbClr val="002060"/>
                </a:solidFill>
                <a:latin typeface="Avenir Next Condensed"/>
                <a:ea typeface="Avenir Next Condensed"/>
                <a:cs typeface="Avenir Next Condensed"/>
              </a:rPr>
              <a:t>, 2012 ; Sénéchal, 2016)</a:t>
            </a:r>
          </a:p>
        </p:txBody>
      </p:sp>
      <p:pic>
        <p:nvPicPr>
          <p:cNvPr id="16" name="Image 15">
            <a:extLst>
              <a:ext uri="{FF2B5EF4-FFF2-40B4-BE49-F238E27FC236}">
                <a16:creationId xmlns:a16="http://schemas.microsoft.com/office/drawing/2014/main" id="{B7FD888A-4F10-47F1-9801-E09FEAE28438}"/>
              </a:ext>
            </a:extLst>
          </p:cNvPr>
          <p:cNvPicPr>
            <a:picLocks noChangeAspect="1"/>
          </p:cNvPicPr>
          <p:nvPr/>
        </p:nvPicPr>
        <p:blipFill>
          <a:blip r:embed="rId3"/>
          <a:stretch>
            <a:fillRect/>
          </a:stretch>
        </p:blipFill>
        <p:spPr>
          <a:xfrm>
            <a:off x="9591520" y="1609882"/>
            <a:ext cx="2435696" cy="2435696"/>
          </a:xfrm>
          <a:prstGeom prst="rect">
            <a:avLst/>
          </a:prstGeom>
        </p:spPr>
      </p:pic>
      <p:pic>
        <p:nvPicPr>
          <p:cNvPr id="7" name="Imag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3517" y="1690359"/>
            <a:ext cx="2080762" cy="2080762"/>
          </a:xfrm>
          <a:prstGeom prst="rect">
            <a:avLst/>
          </a:prstGeom>
        </p:spPr>
      </p:pic>
      <p:pic>
        <p:nvPicPr>
          <p:cNvPr id="21"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5">
            <a:alphaModFix/>
          </a:blip>
          <a:srcRect/>
          <a:stretch/>
        </p:blipFill>
        <p:spPr>
          <a:xfrm>
            <a:off x="0" y="-27976"/>
            <a:ext cx="13004259" cy="1416368"/>
          </a:xfrm>
          <a:prstGeom prst="rect">
            <a:avLst/>
          </a:prstGeom>
          <a:noFill/>
          <a:ln>
            <a:noFill/>
          </a:ln>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6973" y="2473211"/>
            <a:ext cx="2306121" cy="1134158"/>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5788" y="1901003"/>
            <a:ext cx="2473037" cy="1853454"/>
          </a:xfrm>
          <a:prstGeom prst="rect">
            <a:avLst/>
          </a:prstGeom>
        </p:spPr>
      </p:pic>
      <p:pic>
        <p:nvPicPr>
          <p:cNvPr id="13" name="Sans titre.png" descr="Sans titre.png"/>
          <p:cNvPicPr>
            <a:picLocks noChangeAspect="1"/>
          </p:cNvPicPr>
          <p:nvPr/>
        </p:nvPicPr>
        <p:blipFill>
          <a:blip r:embed="rId8">
            <a:extLst/>
          </a:blip>
          <a:stretch>
            <a:fillRect/>
          </a:stretch>
        </p:blipFill>
        <p:spPr>
          <a:xfrm>
            <a:off x="1027519" y="3941668"/>
            <a:ext cx="11733949" cy="4801971"/>
          </a:xfrm>
          <a:prstGeom prst="rect">
            <a:avLst/>
          </a:prstGeom>
          <a:ln w="12700">
            <a:miter lim="400000"/>
          </a:ln>
        </p:spPr>
      </p:pic>
    </p:spTree>
    <p:extLst>
      <p:ext uri="{BB962C8B-B14F-4D97-AF65-F5344CB8AC3E}">
        <p14:creationId xmlns:p14="http://schemas.microsoft.com/office/powerpoint/2010/main" val="27865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0" y="-27976"/>
            <a:ext cx="13004259" cy="1416368"/>
          </a:xfrm>
          <a:prstGeom prst="rect">
            <a:avLst/>
          </a:prstGeom>
          <a:noFill/>
          <a:ln>
            <a:noFill/>
          </a:ln>
        </p:spPr>
      </p:pic>
      <p:sp>
        <p:nvSpPr>
          <p:cNvPr id="8" name="Espace réservé du contenu 7"/>
          <p:cNvSpPr>
            <a:spLocks noGrp="1"/>
          </p:cNvSpPr>
          <p:nvPr>
            <p:ph idx="1"/>
          </p:nvPr>
        </p:nvSpPr>
        <p:spPr>
          <a:xfrm>
            <a:off x="708207" y="1388392"/>
            <a:ext cx="11838212" cy="5053263"/>
          </a:xfrm>
        </p:spPr>
        <p:txBody>
          <a:bodyPr anchor="t" anchorCtr="0"/>
          <a:lstStyle/>
          <a:p>
            <a:pPr>
              <a:lnSpc>
                <a:spcPct val="150000"/>
              </a:lnSpc>
            </a:pPr>
            <a:r>
              <a:rPr lang="fr-BE" sz="3200" dirty="0" smtClean="0"/>
              <a:t>Problématique de l’</a:t>
            </a:r>
            <a:r>
              <a:rPr lang="fr-BE" sz="3200" b="1" dirty="0" smtClean="0">
                <a:solidFill>
                  <a:srgbClr val="C45C0E"/>
                </a:solidFill>
              </a:rPr>
              <a:t>évaluation et </a:t>
            </a:r>
            <a:r>
              <a:rPr lang="fr-BE" sz="3200" dirty="0"/>
              <a:t>du</a:t>
            </a:r>
            <a:r>
              <a:rPr lang="fr-BE" sz="3200" b="1" dirty="0" smtClean="0">
                <a:solidFill>
                  <a:srgbClr val="C45C0E"/>
                </a:solidFill>
              </a:rPr>
              <a:t> développement de la condition physique</a:t>
            </a:r>
            <a:r>
              <a:rPr lang="fr-BE" sz="3200" dirty="0" smtClean="0"/>
              <a:t> des jeunes à partir de tests dans les cours d’éducation </a:t>
            </a:r>
            <a:r>
              <a:rPr lang="fr-BE" sz="3200" dirty="0"/>
              <a:t>physique </a:t>
            </a:r>
            <a:r>
              <a:rPr lang="fr-BE" sz="2800" dirty="0"/>
              <a:t>(composition corporelle, </a:t>
            </a:r>
            <a:r>
              <a:rPr lang="fr-BE" sz="2800" dirty="0" smtClean="0"/>
              <a:t>endurance </a:t>
            </a:r>
            <a:r>
              <a:rPr lang="fr-BE" sz="2800" dirty="0"/>
              <a:t>cardiovasculaire, </a:t>
            </a:r>
            <a:r>
              <a:rPr lang="fr-BE" sz="2800" dirty="0" smtClean="0"/>
              <a:t>force </a:t>
            </a:r>
            <a:r>
              <a:rPr lang="fr-BE" sz="2800" dirty="0"/>
              <a:t>musculaire, </a:t>
            </a:r>
            <a:r>
              <a:rPr lang="fr-BE" sz="2800" dirty="0" smtClean="0"/>
              <a:t>endurance </a:t>
            </a:r>
            <a:r>
              <a:rPr lang="fr-BE" sz="2800" dirty="0"/>
              <a:t>musculaire et </a:t>
            </a:r>
            <a:r>
              <a:rPr lang="fr-BE" sz="2800" dirty="0" smtClean="0"/>
              <a:t>souplesse)</a:t>
            </a:r>
            <a:endParaRPr lang="fr-BE" sz="2800"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874" y="5548776"/>
            <a:ext cx="7112122" cy="3991191"/>
          </a:xfrm>
          <a:prstGeom prst="rect">
            <a:avLst/>
          </a:prstGeom>
        </p:spPr>
      </p:pic>
    </p:spTree>
    <p:extLst>
      <p:ext uri="{BB962C8B-B14F-4D97-AF65-F5344CB8AC3E}">
        <p14:creationId xmlns:p14="http://schemas.microsoft.com/office/powerpoint/2010/main" val="868955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31" y="1892224"/>
            <a:ext cx="12763628" cy="6496009"/>
          </a:xfrm>
          <a:prstGeom prst="rect">
            <a:avLst/>
          </a:prstGeom>
        </p:spPr>
        <p:txBody>
          <a:bodyPr wrap="square">
            <a:spAutoFit/>
          </a:bodyPr>
          <a:lstStyle/>
          <a:p>
            <a:pPr>
              <a:lnSpc>
                <a:spcPct val="107000"/>
              </a:lnSpc>
              <a:spcAft>
                <a:spcPts val="800"/>
              </a:spcAft>
            </a:pPr>
            <a:r>
              <a:rPr lang="fr-BE" sz="2800" dirty="0" smtClean="0">
                <a:latin typeface="Helvetica Neue" panose="020B0604020202020204" charset="0"/>
                <a:ea typeface="Calibri" panose="020F0502020204030204" pitchFamily="34" charset="0"/>
                <a:cs typeface="Calibri" panose="020F0502020204030204" pitchFamily="34" charset="0"/>
              </a:rPr>
              <a:t>Selon Keating et al. (2019), les </a:t>
            </a:r>
            <a:r>
              <a:rPr lang="fr-BE" sz="2800" b="1" dirty="0">
                <a:solidFill>
                  <a:schemeClr val="accent2"/>
                </a:solidFill>
                <a:latin typeface="Helvetica Neue" panose="020B0604020202020204" charset="0"/>
                <a:ea typeface="Calibri" panose="020F0502020204030204" pitchFamily="34" charset="0"/>
                <a:cs typeface="Calibri" panose="020F0502020204030204" pitchFamily="34" charset="0"/>
              </a:rPr>
              <a:t>raisons</a:t>
            </a:r>
            <a:r>
              <a:rPr lang="fr-BE" sz="2800" dirty="0">
                <a:latin typeface="Helvetica Neue" panose="020B0604020202020204" charset="0"/>
                <a:ea typeface="Calibri" panose="020F0502020204030204" pitchFamily="34" charset="0"/>
                <a:cs typeface="Calibri" panose="020F0502020204030204" pitchFamily="34" charset="0"/>
              </a:rPr>
              <a:t> pour lesquelles des tests de condition physique sont mis en œuvre dans les programmes d'éducation physique en milieu </a:t>
            </a:r>
            <a:r>
              <a:rPr lang="fr-BE" sz="2800" dirty="0" smtClean="0">
                <a:latin typeface="Helvetica Neue" panose="020B0604020202020204" charset="0"/>
                <a:ea typeface="Calibri" panose="020F0502020204030204" pitchFamily="34" charset="0"/>
                <a:cs typeface="Calibri" panose="020F0502020204030204" pitchFamily="34" charset="0"/>
              </a:rPr>
              <a:t>scolaire sont : </a:t>
            </a:r>
          </a:p>
          <a:p>
            <a:pPr marL="457200" indent="-457200">
              <a:lnSpc>
                <a:spcPct val="107000"/>
              </a:lnSpc>
              <a:spcAft>
                <a:spcPts val="800"/>
              </a:spcAft>
              <a:buFont typeface="+mj-lt"/>
              <a:buAutoNum type="arabicPeriod"/>
            </a:pPr>
            <a:r>
              <a:rPr lang="fr-BE" sz="2800" dirty="0">
                <a:latin typeface="Helvetica Neue" panose="020B0604020202020204" charset="0"/>
                <a:ea typeface="Calibri" panose="020F0502020204030204" pitchFamily="34" charset="0"/>
                <a:cs typeface="Calibri" panose="020F0502020204030204" pitchFamily="34" charset="0"/>
              </a:rPr>
              <a:t>La condition physique et la santé sont directement liées chez les jeunes et </a:t>
            </a:r>
            <a:r>
              <a:rPr lang="fr-BE" sz="2800" b="1" dirty="0">
                <a:solidFill>
                  <a:schemeClr val="accent2"/>
                </a:solidFill>
                <a:latin typeface="Helvetica Neue" panose="020B0604020202020204" charset="0"/>
                <a:ea typeface="Calibri" panose="020F0502020204030204" pitchFamily="34" charset="0"/>
                <a:cs typeface="Calibri" panose="020F0502020204030204" pitchFamily="34" charset="0"/>
              </a:rPr>
              <a:t>la forme physique des jeunes a fortement diminué </a:t>
            </a:r>
            <a:r>
              <a:rPr lang="fr-BE" sz="2800" dirty="0">
                <a:latin typeface="Helvetica Neue" panose="020B0604020202020204" charset="0"/>
                <a:ea typeface="Calibri" panose="020F0502020204030204" pitchFamily="34" charset="0"/>
                <a:cs typeface="Calibri" panose="020F0502020204030204" pitchFamily="34" charset="0"/>
              </a:rPr>
              <a:t>ces dernières années (Cohen et al., </a:t>
            </a:r>
            <a:r>
              <a:rPr lang="fr-BE" sz="2800" dirty="0" smtClean="0">
                <a:latin typeface="Helvetica Neue" panose="020B0604020202020204" charset="0"/>
                <a:ea typeface="Calibri" panose="020F0502020204030204" pitchFamily="34" charset="0"/>
                <a:cs typeface="Calibri" panose="020F0502020204030204" pitchFamily="34" charset="0"/>
              </a:rPr>
              <a:t>2015 ; </a:t>
            </a:r>
            <a:r>
              <a:rPr lang="fr-BE" sz="2800" dirty="0">
                <a:latin typeface="Helvetica Neue" panose="020B0604020202020204" charset="0"/>
                <a:ea typeface="Calibri" panose="020F0502020204030204" pitchFamily="34" charset="0"/>
                <a:cs typeface="Calibri" panose="020F0502020204030204" pitchFamily="34" charset="0"/>
              </a:rPr>
              <a:t>Phillips et al., 2017</a:t>
            </a:r>
            <a:r>
              <a:rPr lang="fr-BE" sz="2800" dirty="0" smtClean="0">
                <a:latin typeface="Helvetica Neue" panose="020B0604020202020204" charset="0"/>
                <a:ea typeface="Calibri" panose="020F0502020204030204" pitchFamily="34" charset="0"/>
                <a:cs typeface="Calibri" panose="020F0502020204030204" pitchFamily="34" charset="0"/>
              </a:rPr>
              <a:t>) ;</a:t>
            </a:r>
          </a:p>
          <a:p>
            <a:pPr marL="457200" indent="-457200">
              <a:lnSpc>
                <a:spcPct val="107000"/>
              </a:lnSpc>
              <a:spcAft>
                <a:spcPts val="800"/>
              </a:spcAft>
              <a:buFont typeface="+mj-lt"/>
              <a:buAutoNum type="arabicPeriod"/>
            </a:pPr>
            <a:r>
              <a:rPr lang="fr-BE" sz="2800" dirty="0" smtClean="0">
                <a:latin typeface="Helvetica Neue" panose="020B0604020202020204" charset="0"/>
                <a:ea typeface="Calibri" panose="020F0502020204030204" pitchFamily="34" charset="0"/>
                <a:cs typeface="Calibri" panose="020F0502020204030204" pitchFamily="34" charset="0"/>
              </a:rPr>
              <a:t>Les </a:t>
            </a:r>
            <a:r>
              <a:rPr lang="fr-BE" sz="2800" dirty="0">
                <a:latin typeface="Helvetica Neue" panose="020B0604020202020204" charset="0"/>
                <a:ea typeface="Calibri" panose="020F0502020204030204" pitchFamily="34" charset="0"/>
                <a:cs typeface="Calibri" panose="020F0502020204030204" pitchFamily="34" charset="0"/>
              </a:rPr>
              <a:t>tests de condition physique </a:t>
            </a:r>
            <a:r>
              <a:rPr lang="fr-BE" sz="2800" b="1" dirty="0">
                <a:solidFill>
                  <a:schemeClr val="accent2"/>
                </a:solidFill>
                <a:latin typeface="Helvetica Neue" panose="020B0604020202020204" charset="0"/>
                <a:ea typeface="Calibri" panose="020F0502020204030204" pitchFamily="34" charset="0"/>
                <a:cs typeface="Calibri" panose="020F0502020204030204" pitchFamily="34" charset="0"/>
              </a:rPr>
              <a:t>pourraient inciter les </a:t>
            </a:r>
            <a:r>
              <a:rPr lang="fr-BE" sz="2800" b="1" dirty="0" smtClean="0">
                <a:solidFill>
                  <a:schemeClr val="accent2"/>
                </a:solidFill>
                <a:latin typeface="Helvetica Neue" panose="020B0604020202020204" charset="0"/>
                <a:ea typeface="Calibri" panose="020F0502020204030204" pitchFamily="34" charset="0"/>
                <a:cs typeface="Calibri" panose="020F0502020204030204" pitchFamily="34" charset="0"/>
              </a:rPr>
              <a:t>élèves </a:t>
            </a:r>
            <a:r>
              <a:rPr lang="fr-BE" sz="2800" b="1" dirty="0">
                <a:solidFill>
                  <a:schemeClr val="accent2"/>
                </a:solidFill>
                <a:latin typeface="Helvetica Neue" panose="020B0604020202020204" charset="0"/>
                <a:ea typeface="Calibri" panose="020F0502020204030204" pitchFamily="34" charset="0"/>
                <a:cs typeface="Calibri" panose="020F0502020204030204" pitchFamily="34" charset="0"/>
              </a:rPr>
              <a:t>à participer</a:t>
            </a:r>
            <a:r>
              <a:rPr lang="fr-BE" sz="2800" dirty="0">
                <a:latin typeface="Helvetica Neue" panose="020B0604020202020204" charset="0"/>
                <a:ea typeface="Calibri" panose="020F0502020204030204" pitchFamily="34" charset="0"/>
                <a:cs typeface="Calibri" panose="020F0502020204030204" pitchFamily="34" charset="0"/>
              </a:rPr>
              <a:t> à davantage d'activités </a:t>
            </a:r>
            <a:r>
              <a:rPr lang="fr-BE" sz="2800" dirty="0" smtClean="0">
                <a:latin typeface="Helvetica Neue" panose="020B0604020202020204" charset="0"/>
                <a:ea typeface="Calibri" panose="020F0502020204030204" pitchFamily="34" charset="0"/>
                <a:cs typeface="Calibri" panose="020F0502020204030204" pitchFamily="34" charset="0"/>
              </a:rPr>
              <a:t>de condition physique </a:t>
            </a:r>
            <a:r>
              <a:rPr lang="fr-BE" sz="2800" dirty="0">
                <a:latin typeface="Helvetica Neue" panose="020B0604020202020204" charset="0"/>
                <a:ea typeface="Calibri" panose="020F0502020204030204" pitchFamily="34" charset="0"/>
                <a:cs typeface="Calibri" panose="020F0502020204030204" pitchFamily="34" charset="0"/>
              </a:rPr>
              <a:t>(Miller et al., </a:t>
            </a:r>
            <a:r>
              <a:rPr lang="fr-BE" sz="2800" dirty="0" smtClean="0">
                <a:latin typeface="Helvetica Neue" panose="020B0604020202020204" charset="0"/>
                <a:ea typeface="Calibri" panose="020F0502020204030204" pitchFamily="34" charset="0"/>
                <a:cs typeface="Calibri" panose="020F0502020204030204" pitchFamily="34" charset="0"/>
              </a:rPr>
              <a:t>2016 ; </a:t>
            </a:r>
            <a:r>
              <a:rPr lang="fr-BE" sz="2800" dirty="0" err="1">
                <a:latin typeface="Helvetica Neue" panose="020B0604020202020204" charset="0"/>
                <a:ea typeface="Calibri" panose="020F0502020204030204" pitchFamily="34" charset="0"/>
                <a:cs typeface="Calibri" panose="020F0502020204030204" pitchFamily="34" charset="0"/>
              </a:rPr>
              <a:t>Wiersma</a:t>
            </a:r>
            <a:r>
              <a:rPr lang="fr-BE" sz="2800" dirty="0">
                <a:latin typeface="Helvetica Neue" panose="020B0604020202020204" charset="0"/>
                <a:ea typeface="Calibri" panose="020F0502020204030204" pitchFamily="34" charset="0"/>
                <a:cs typeface="Calibri" panose="020F0502020204030204" pitchFamily="34" charset="0"/>
              </a:rPr>
              <a:t> et Sherman, 2008</a:t>
            </a:r>
            <a:r>
              <a:rPr lang="fr-BE" sz="2800" dirty="0" smtClean="0">
                <a:latin typeface="Helvetica Neue" panose="020B0604020202020204" charset="0"/>
                <a:ea typeface="Calibri" panose="020F0502020204030204" pitchFamily="34" charset="0"/>
                <a:cs typeface="Calibri" panose="020F0502020204030204" pitchFamily="34" charset="0"/>
              </a:rPr>
              <a:t>) ;</a:t>
            </a:r>
          </a:p>
          <a:p>
            <a:pPr marL="457200" indent="-457200">
              <a:lnSpc>
                <a:spcPct val="107000"/>
              </a:lnSpc>
              <a:spcAft>
                <a:spcPts val="800"/>
              </a:spcAft>
              <a:buFont typeface="+mj-lt"/>
              <a:buAutoNum type="arabicPeriod"/>
            </a:pPr>
            <a:r>
              <a:rPr lang="fr-BE" sz="2800" dirty="0">
                <a:latin typeface="Helvetica Neue" panose="020B0604020202020204" charset="0"/>
                <a:ea typeface="Calibri" panose="020F0502020204030204" pitchFamily="34" charset="0"/>
                <a:cs typeface="Calibri" panose="020F0502020204030204" pitchFamily="34" charset="0"/>
              </a:rPr>
              <a:t>Les</a:t>
            </a:r>
            <a:r>
              <a:rPr lang="fr-BE" sz="2800" b="1" dirty="0">
                <a:solidFill>
                  <a:srgbClr val="C45C0E"/>
                </a:solidFill>
                <a:latin typeface="Helvetica Neue" panose="020B0604020202020204" charset="0"/>
                <a:ea typeface="Calibri" panose="020F0502020204030204" pitchFamily="34" charset="0"/>
                <a:cs typeface="Calibri" panose="020F0502020204030204" pitchFamily="34" charset="0"/>
              </a:rPr>
              <a:t> </a:t>
            </a:r>
            <a:r>
              <a:rPr lang="fr-BE" sz="2800" b="1" dirty="0" smtClean="0">
                <a:solidFill>
                  <a:schemeClr val="accent2"/>
                </a:solidFill>
                <a:latin typeface="Helvetica Neue" panose="020B0604020202020204" charset="0"/>
                <a:ea typeface="Calibri" panose="020F0502020204030204" pitchFamily="34" charset="0"/>
                <a:cs typeface="Calibri" panose="020F0502020204030204" pitchFamily="34" charset="0"/>
              </a:rPr>
              <a:t>élèves </a:t>
            </a:r>
            <a:r>
              <a:rPr lang="fr-BE" sz="2800" b="1" dirty="0">
                <a:solidFill>
                  <a:schemeClr val="accent2"/>
                </a:solidFill>
                <a:latin typeface="Helvetica Neue" panose="020B0604020202020204" charset="0"/>
                <a:ea typeface="Calibri" panose="020F0502020204030204" pitchFamily="34" charset="0"/>
                <a:cs typeface="Calibri" panose="020F0502020204030204" pitchFamily="34" charset="0"/>
              </a:rPr>
              <a:t>à risque </a:t>
            </a:r>
            <a:r>
              <a:rPr lang="fr-BE" sz="2800" dirty="0">
                <a:latin typeface="Helvetica Neue" panose="020B0604020202020204" charset="0"/>
                <a:ea typeface="Calibri" panose="020F0502020204030204" pitchFamily="34" charset="0"/>
                <a:cs typeface="Calibri" panose="020F0502020204030204" pitchFamily="34" charset="0"/>
              </a:rPr>
              <a:t>de mauvaise santé </a:t>
            </a:r>
            <a:r>
              <a:rPr lang="fr-BE" sz="2800" b="1" dirty="0">
                <a:solidFill>
                  <a:schemeClr val="accent2"/>
                </a:solidFill>
                <a:latin typeface="Helvetica Neue" panose="020B0604020202020204" charset="0"/>
                <a:ea typeface="Calibri" panose="020F0502020204030204" pitchFamily="34" charset="0"/>
                <a:cs typeface="Calibri" panose="020F0502020204030204" pitchFamily="34" charset="0"/>
              </a:rPr>
              <a:t>peuvent être identifiés </a:t>
            </a:r>
            <a:r>
              <a:rPr lang="fr-BE" sz="2800" dirty="0">
                <a:latin typeface="Helvetica Neue" panose="020B0604020202020204" charset="0"/>
                <a:ea typeface="Calibri" panose="020F0502020204030204" pitchFamily="34" charset="0"/>
                <a:cs typeface="Calibri" panose="020F0502020204030204" pitchFamily="34" charset="0"/>
              </a:rPr>
              <a:t>par des tests de condition physique (</a:t>
            </a:r>
            <a:r>
              <a:rPr lang="fr-BE" sz="2800" dirty="0" err="1">
                <a:latin typeface="Helvetica Neue" panose="020B0604020202020204" charset="0"/>
                <a:ea typeface="Calibri" panose="020F0502020204030204" pitchFamily="34" charset="0"/>
                <a:cs typeface="Calibri" panose="020F0502020204030204" pitchFamily="34" charset="0"/>
              </a:rPr>
              <a:t>Freedson</a:t>
            </a:r>
            <a:r>
              <a:rPr lang="fr-BE" sz="2800" dirty="0">
                <a:latin typeface="Helvetica Neue" panose="020B0604020202020204" charset="0"/>
                <a:ea typeface="Calibri" panose="020F0502020204030204" pitchFamily="34" charset="0"/>
                <a:cs typeface="Calibri" panose="020F0502020204030204" pitchFamily="34" charset="0"/>
              </a:rPr>
              <a:t> et al., </a:t>
            </a:r>
            <a:r>
              <a:rPr lang="fr-BE" sz="2800" dirty="0" smtClean="0">
                <a:latin typeface="Helvetica Neue" panose="020B0604020202020204" charset="0"/>
                <a:ea typeface="Calibri" panose="020F0502020204030204" pitchFamily="34" charset="0"/>
                <a:cs typeface="Calibri" panose="020F0502020204030204" pitchFamily="34" charset="0"/>
              </a:rPr>
              <a:t>2000 ; </a:t>
            </a:r>
            <a:r>
              <a:rPr lang="fr-BE" sz="2800" dirty="0">
                <a:latin typeface="Helvetica Neue" panose="020B0604020202020204" charset="0"/>
                <a:ea typeface="Calibri" panose="020F0502020204030204" pitchFamily="34" charset="0"/>
                <a:cs typeface="Calibri" panose="020F0502020204030204" pitchFamily="34" charset="0"/>
              </a:rPr>
              <a:t>Miller et al., 2016</a:t>
            </a:r>
            <a:r>
              <a:rPr lang="fr-BE" sz="2800" dirty="0" smtClean="0">
                <a:latin typeface="Helvetica Neue" panose="020B0604020202020204" charset="0"/>
                <a:ea typeface="Calibri" panose="020F0502020204030204" pitchFamily="34" charset="0"/>
                <a:cs typeface="Calibri" panose="020F0502020204030204" pitchFamily="34" charset="0"/>
              </a:rPr>
              <a:t>) ;</a:t>
            </a:r>
          </a:p>
          <a:p>
            <a:pPr marL="457200" indent="-457200">
              <a:lnSpc>
                <a:spcPct val="107000"/>
              </a:lnSpc>
              <a:spcAft>
                <a:spcPts val="800"/>
              </a:spcAft>
              <a:buFont typeface="+mj-lt"/>
              <a:buAutoNum type="arabicPeriod"/>
            </a:pPr>
            <a:r>
              <a:rPr lang="fr-BE" sz="2800" dirty="0" smtClean="0">
                <a:latin typeface="Helvetica Neue" panose="020B0604020202020204" charset="0"/>
                <a:ea typeface="Calibri" panose="020F0502020204030204" pitchFamily="34" charset="0"/>
                <a:cs typeface="Calibri" panose="020F0502020204030204" pitchFamily="34" charset="0"/>
              </a:rPr>
              <a:t>Des </a:t>
            </a:r>
            <a:r>
              <a:rPr lang="fr-BE" sz="2800" b="1" dirty="0">
                <a:solidFill>
                  <a:schemeClr val="accent2"/>
                </a:solidFill>
                <a:latin typeface="Helvetica Neue" panose="020B0604020202020204" charset="0"/>
                <a:ea typeface="Calibri" panose="020F0502020204030204" pitchFamily="34" charset="0"/>
                <a:cs typeface="Calibri" panose="020F0502020204030204" pitchFamily="34" charset="0"/>
              </a:rPr>
              <a:t>programmes</a:t>
            </a:r>
            <a:r>
              <a:rPr lang="fr-BE" sz="2800" dirty="0">
                <a:latin typeface="Helvetica Neue" panose="020B0604020202020204" charset="0"/>
                <a:ea typeface="Calibri" panose="020F0502020204030204" pitchFamily="34" charset="0"/>
                <a:cs typeface="Calibri" panose="020F0502020204030204" pitchFamily="34" charset="0"/>
              </a:rPr>
              <a:t> d'éducation </a:t>
            </a:r>
            <a:r>
              <a:rPr lang="fr-BE" sz="2800" dirty="0" smtClean="0">
                <a:latin typeface="Helvetica Neue" panose="020B0604020202020204" charset="0"/>
                <a:ea typeface="Calibri" panose="020F0502020204030204" pitchFamily="34" charset="0"/>
                <a:cs typeface="Calibri" panose="020F0502020204030204" pitchFamily="34" charset="0"/>
              </a:rPr>
              <a:t>physique peuvent </a:t>
            </a:r>
            <a:r>
              <a:rPr lang="fr-BE" sz="2800" dirty="0">
                <a:latin typeface="Helvetica Neue" panose="020B0604020202020204" charset="0"/>
                <a:ea typeface="Calibri" panose="020F0502020204030204" pitchFamily="34" charset="0"/>
                <a:cs typeface="Calibri" panose="020F0502020204030204" pitchFamily="34" charset="0"/>
              </a:rPr>
              <a:t>être développés </a:t>
            </a:r>
            <a:r>
              <a:rPr lang="fr-BE" sz="2800" b="1" dirty="0">
                <a:solidFill>
                  <a:schemeClr val="accent2"/>
                </a:solidFill>
                <a:latin typeface="Helvetica Neue" panose="020B0604020202020204" charset="0"/>
                <a:ea typeface="Calibri" panose="020F0502020204030204" pitchFamily="34" charset="0"/>
                <a:cs typeface="Calibri" panose="020F0502020204030204" pitchFamily="34" charset="0"/>
              </a:rPr>
              <a:t>pour améliorer la condition physique </a:t>
            </a:r>
            <a:r>
              <a:rPr lang="fr-BE" sz="2800" dirty="0" smtClean="0">
                <a:latin typeface="Helvetica Neue" panose="020B0604020202020204" charset="0"/>
                <a:ea typeface="Calibri" panose="020F0502020204030204" pitchFamily="34" charset="0"/>
                <a:cs typeface="Calibri" panose="020F0502020204030204" pitchFamily="34" charset="0"/>
              </a:rPr>
              <a:t>des élèves </a:t>
            </a:r>
            <a:r>
              <a:rPr lang="fr-BE" sz="2800" dirty="0">
                <a:latin typeface="Helvetica Neue" panose="020B0604020202020204" charset="0"/>
                <a:ea typeface="Calibri" panose="020F0502020204030204" pitchFamily="34" charset="0"/>
                <a:cs typeface="Calibri" panose="020F0502020204030204" pitchFamily="34" charset="0"/>
              </a:rPr>
              <a:t>(</a:t>
            </a:r>
            <a:r>
              <a:rPr lang="fr-BE" sz="2800" dirty="0" err="1">
                <a:latin typeface="Helvetica Neue" panose="020B0604020202020204" charset="0"/>
                <a:ea typeface="Calibri" panose="020F0502020204030204" pitchFamily="34" charset="0"/>
                <a:cs typeface="Calibri" panose="020F0502020204030204" pitchFamily="34" charset="0"/>
              </a:rPr>
              <a:t>Silverman</a:t>
            </a:r>
            <a:r>
              <a:rPr lang="fr-BE" sz="2800" dirty="0">
                <a:latin typeface="Helvetica Neue" panose="020B0604020202020204" charset="0"/>
                <a:ea typeface="Calibri" panose="020F0502020204030204" pitchFamily="34" charset="0"/>
                <a:cs typeface="Calibri" panose="020F0502020204030204" pitchFamily="34" charset="0"/>
              </a:rPr>
              <a:t> et al., 2008).</a:t>
            </a:r>
            <a:endParaRPr lang="fr-BE" sz="2800" dirty="0">
              <a:effectLst/>
              <a:latin typeface="Helvetica Neue" panose="020B0604020202020204" charset="0"/>
              <a:ea typeface="Calibri" panose="020F0502020204030204" pitchFamily="34" charset="0"/>
              <a:cs typeface="Times New Roman" panose="02020603050405020304" pitchFamily="18" charset="0"/>
            </a:endParaRPr>
          </a:p>
        </p:txBody>
      </p:sp>
      <p:pic>
        <p:nvPicPr>
          <p:cNvPr id="4"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0" y="-27976"/>
            <a:ext cx="13004259" cy="1416368"/>
          </a:xfrm>
          <a:prstGeom prst="rect">
            <a:avLst/>
          </a:prstGeom>
          <a:noFill/>
          <a:ln>
            <a:noFill/>
          </a:ln>
        </p:spPr>
      </p:pic>
    </p:spTree>
    <p:extLst>
      <p:ext uri="{BB962C8B-B14F-4D97-AF65-F5344CB8AC3E}">
        <p14:creationId xmlns:p14="http://schemas.microsoft.com/office/powerpoint/2010/main" val="390043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738" y="1471082"/>
            <a:ext cx="12712725" cy="8311634"/>
          </a:xfrm>
          <a:prstGeom prst="rect">
            <a:avLst/>
          </a:prstGeom>
        </p:spPr>
        <p:txBody>
          <a:bodyPr wrap="square">
            <a:spAutoFit/>
          </a:bodyPr>
          <a:lstStyle/>
          <a:p>
            <a:pPr algn="just">
              <a:lnSpc>
                <a:spcPct val="107000"/>
              </a:lnSpc>
              <a:spcAft>
                <a:spcPts val="800"/>
              </a:spcAft>
            </a:pPr>
            <a:r>
              <a:rPr lang="fr-BE" sz="2600" dirty="0">
                <a:latin typeface="Helvetica Neue" panose="020B0604020202020204" charset="0"/>
                <a:ea typeface="Calibri" panose="020F0502020204030204" pitchFamily="34" charset="0"/>
                <a:cs typeface="Calibri" panose="020F0502020204030204" pitchFamily="34" charset="0"/>
              </a:rPr>
              <a:t>L</a:t>
            </a:r>
            <a:r>
              <a:rPr lang="fr-BE" sz="2600" dirty="0" smtClean="0">
                <a:latin typeface="Helvetica Neue" panose="020B0604020202020204" charset="0"/>
                <a:ea typeface="Calibri" panose="020F0502020204030204" pitchFamily="34" charset="0"/>
                <a:cs typeface="Calibri" panose="020F0502020204030204" pitchFamily="34" charset="0"/>
              </a:rPr>
              <a:t>es </a:t>
            </a:r>
            <a:r>
              <a:rPr lang="fr-BE" sz="2600" dirty="0">
                <a:latin typeface="Helvetica Neue" panose="020B0604020202020204" charset="0"/>
                <a:ea typeface="Calibri" panose="020F0502020204030204" pitchFamily="34" charset="0"/>
                <a:cs typeface="Calibri" panose="020F0502020204030204" pitchFamily="34" charset="0"/>
              </a:rPr>
              <a:t>chercheurs ont identifié un certain nombre de </a:t>
            </a:r>
            <a:r>
              <a:rPr lang="fr-BE" sz="2600" b="1" dirty="0">
                <a:solidFill>
                  <a:srgbClr val="FF0000"/>
                </a:solidFill>
                <a:latin typeface="Helvetica Neue" panose="020B0604020202020204" charset="0"/>
                <a:ea typeface="Calibri" panose="020F0502020204030204" pitchFamily="34" charset="0"/>
                <a:cs typeface="Calibri" panose="020F0502020204030204" pitchFamily="34" charset="0"/>
              </a:rPr>
              <a:t>problèmes </a:t>
            </a:r>
            <a:r>
              <a:rPr lang="fr-BE" sz="2600" dirty="0">
                <a:latin typeface="Helvetica Neue" panose="020B0604020202020204" charset="0"/>
                <a:ea typeface="Calibri" panose="020F0502020204030204" pitchFamily="34" charset="0"/>
                <a:cs typeface="Calibri" panose="020F0502020204030204" pitchFamily="34" charset="0"/>
              </a:rPr>
              <a:t>concernant l’utilisation des tests de </a:t>
            </a:r>
            <a:r>
              <a:rPr lang="fr-BE" sz="2600" dirty="0" smtClean="0">
                <a:latin typeface="Helvetica Neue" panose="020B0604020202020204" charset="0"/>
                <a:ea typeface="Calibri" panose="020F0502020204030204" pitchFamily="34" charset="0"/>
                <a:cs typeface="Calibri" panose="020F0502020204030204" pitchFamily="34" charset="0"/>
              </a:rPr>
              <a:t>condition physique </a:t>
            </a:r>
            <a:r>
              <a:rPr lang="fr-BE" sz="2600" dirty="0">
                <a:latin typeface="Helvetica Neue" panose="020B0604020202020204" charset="0"/>
                <a:ea typeface="Calibri" panose="020F0502020204030204" pitchFamily="34" charset="0"/>
                <a:cs typeface="Calibri" panose="020F0502020204030204" pitchFamily="34" charset="0"/>
              </a:rPr>
              <a:t>en milieu </a:t>
            </a:r>
            <a:r>
              <a:rPr lang="fr-BE" sz="2600" dirty="0" smtClean="0">
                <a:latin typeface="Helvetica Neue" panose="020B0604020202020204" charset="0"/>
                <a:ea typeface="Calibri" panose="020F0502020204030204" pitchFamily="34" charset="0"/>
                <a:cs typeface="Calibri" panose="020F0502020204030204" pitchFamily="34" charset="0"/>
              </a:rPr>
              <a:t>scolaire (Keating et al., 2019)  :</a:t>
            </a:r>
          </a:p>
          <a:p>
            <a:pPr marL="457200" indent="-457200" algn="just">
              <a:lnSpc>
                <a:spcPct val="107000"/>
              </a:lnSpc>
              <a:spcAft>
                <a:spcPts val="800"/>
              </a:spcAft>
              <a:buFont typeface="+mj-lt"/>
              <a:buAutoNum type="arabicPeriod"/>
            </a:pPr>
            <a:r>
              <a:rPr lang="fr-BE" sz="2600" dirty="0" smtClean="0">
                <a:latin typeface="Helvetica Neue" panose="020B0604020202020204" charset="0"/>
                <a:ea typeface="Calibri" panose="020F0502020204030204" pitchFamily="34" charset="0"/>
                <a:cs typeface="Calibri" panose="020F0502020204030204" pitchFamily="34" charset="0"/>
              </a:rPr>
              <a:t>Les </a:t>
            </a:r>
            <a:r>
              <a:rPr lang="fr-BE" sz="2600" dirty="0">
                <a:latin typeface="Helvetica Neue" panose="020B0604020202020204" charset="0"/>
                <a:ea typeface="Calibri" panose="020F0502020204030204" pitchFamily="34" charset="0"/>
                <a:cs typeface="Calibri" panose="020F0502020204030204" pitchFamily="34" charset="0"/>
              </a:rPr>
              <a:t>tests de condition physique administrés publiquement pourraient donner lieu à des </a:t>
            </a:r>
            <a:r>
              <a:rPr lang="fr-BE" sz="2600" b="1" dirty="0">
                <a:solidFill>
                  <a:srgbClr val="FF0000"/>
                </a:solidFill>
                <a:latin typeface="Helvetica Neue" panose="020B0604020202020204" charset="0"/>
                <a:ea typeface="Calibri" panose="020F0502020204030204" pitchFamily="34" charset="0"/>
                <a:cs typeface="Calibri" panose="020F0502020204030204" pitchFamily="34" charset="0"/>
              </a:rPr>
              <a:t>scores non confidentiels </a:t>
            </a:r>
            <a:r>
              <a:rPr lang="fr-BE" sz="2600" dirty="0">
                <a:latin typeface="Helvetica Neue" panose="020B0604020202020204" charset="0"/>
                <a:ea typeface="Calibri" panose="020F0502020204030204" pitchFamily="34" charset="0"/>
                <a:cs typeface="Calibri" panose="020F0502020204030204" pitchFamily="34" charset="0"/>
              </a:rPr>
              <a:t>parmi les </a:t>
            </a:r>
            <a:r>
              <a:rPr lang="fr-BE" sz="2600" dirty="0" smtClean="0">
                <a:latin typeface="Helvetica Neue" panose="020B0604020202020204" charset="0"/>
                <a:ea typeface="Calibri" panose="020F0502020204030204" pitchFamily="34" charset="0"/>
                <a:cs typeface="Calibri" panose="020F0502020204030204" pitchFamily="34" charset="0"/>
              </a:rPr>
              <a:t>élèves, ce </a:t>
            </a:r>
            <a:r>
              <a:rPr lang="fr-BE" sz="2600" dirty="0">
                <a:latin typeface="Helvetica Neue" panose="020B0604020202020204" charset="0"/>
                <a:ea typeface="Calibri" panose="020F0502020204030204" pitchFamily="34" charset="0"/>
                <a:cs typeface="Calibri" panose="020F0502020204030204" pitchFamily="34" charset="0"/>
              </a:rPr>
              <a:t>qui </a:t>
            </a:r>
            <a:r>
              <a:rPr lang="fr-BE" sz="2600" dirty="0" smtClean="0">
                <a:latin typeface="Helvetica Neue" panose="020B0604020202020204" charset="0"/>
                <a:ea typeface="Calibri" panose="020F0502020204030204" pitchFamily="34" charset="0"/>
                <a:cs typeface="Calibri" panose="020F0502020204030204" pitchFamily="34" charset="0"/>
              </a:rPr>
              <a:t>est </a:t>
            </a:r>
            <a:r>
              <a:rPr lang="fr-BE" sz="2600" dirty="0">
                <a:latin typeface="Helvetica Neue" panose="020B0604020202020204" charset="0"/>
                <a:ea typeface="Calibri" panose="020F0502020204030204" pitchFamily="34" charset="0"/>
                <a:cs typeface="Calibri" panose="020F0502020204030204" pitchFamily="34" charset="0"/>
              </a:rPr>
              <a:t>particulièrement </a:t>
            </a:r>
            <a:r>
              <a:rPr lang="fr-BE" sz="2600" dirty="0" smtClean="0">
                <a:latin typeface="Helvetica Neue" panose="020B0604020202020204" charset="0"/>
                <a:ea typeface="Calibri" panose="020F0502020204030204" pitchFamily="34" charset="0"/>
                <a:cs typeface="Calibri" panose="020F0502020204030204" pitchFamily="34" charset="0"/>
              </a:rPr>
              <a:t>préjudiciable pour les élèves </a:t>
            </a:r>
            <a:r>
              <a:rPr lang="fr-BE" sz="2600" dirty="0">
                <a:latin typeface="Helvetica Neue" panose="020B0604020202020204" charset="0"/>
                <a:ea typeface="Calibri" panose="020F0502020204030204" pitchFamily="34" charset="0"/>
                <a:cs typeface="Calibri" panose="020F0502020204030204" pitchFamily="34" charset="0"/>
              </a:rPr>
              <a:t>dont les résultats au test sont médiocres (Zhu et al., 2018</a:t>
            </a:r>
            <a:r>
              <a:rPr lang="fr-BE" sz="2600" dirty="0" smtClean="0">
                <a:latin typeface="Helvetica Neue" panose="020B0604020202020204" charset="0"/>
                <a:ea typeface="Calibri" panose="020F0502020204030204" pitchFamily="34" charset="0"/>
                <a:cs typeface="Calibri" panose="020F0502020204030204" pitchFamily="34" charset="0"/>
              </a:rPr>
              <a:t>) ;</a:t>
            </a:r>
          </a:p>
          <a:p>
            <a:pPr marL="457200" indent="-457200" algn="just">
              <a:lnSpc>
                <a:spcPct val="107000"/>
              </a:lnSpc>
              <a:spcAft>
                <a:spcPts val="800"/>
              </a:spcAft>
              <a:buFont typeface="+mj-lt"/>
              <a:buAutoNum type="arabicPeriod"/>
            </a:pPr>
            <a:r>
              <a:rPr lang="fr-BE" sz="2600" dirty="0" smtClean="0">
                <a:latin typeface="Helvetica Neue" panose="020B0604020202020204" charset="0"/>
                <a:ea typeface="Calibri" panose="020F0502020204030204" pitchFamily="34" charset="0"/>
                <a:cs typeface="Calibri" panose="020F0502020204030204" pitchFamily="34" charset="0"/>
              </a:rPr>
              <a:t>Les </a:t>
            </a:r>
            <a:r>
              <a:rPr lang="fr-BE" sz="2600" dirty="0">
                <a:latin typeface="Helvetica Neue" panose="020B0604020202020204" charset="0"/>
                <a:ea typeface="Calibri" panose="020F0502020204030204" pitchFamily="34" charset="0"/>
                <a:cs typeface="Calibri" panose="020F0502020204030204" pitchFamily="34" charset="0"/>
              </a:rPr>
              <a:t>tests </a:t>
            </a:r>
            <a:r>
              <a:rPr lang="fr-BE" sz="2600" dirty="0" smtClean="0">
                <a:latin typeface="Helvetica Neue" panose="020B0604020202020204" charset="0"/>
                <a:ea typeface="Calibri" panose="020F0502020204030204" pitchFamily="34" charset="0"/>
                <a:cs typeface="Calibri" panose="020F0502020204030204" pitchFamily="34" charset="0"/>
              </a:rPr>
              <a:t>de condition </a:t>
            </a:r>
            <a:r>
              <a:rPr lang="fr-BE" sz="2600" dirty="0">
                <a:latin typeface="Helvetica Neue" panose="020B0604020202020204" charset="0"/>
                <a:ea typeface="Calibri" panose="020F0502020204030204" pitchFamily="34" charset="0"/>
                <a:cs typeface="Calibri" panose="020F0502020204030204" pitchFamily="34" charset="0"/>
              </a:rPr>
              <a:t>physique sont effectués dans des classes d'éducation physique avec un grand nombre d'élèves testés simultanément et </a:t>
            </a:r>
            <a:r>
              <a:rPr lang="fr-BE" sz="2600" b="1" dirty="0" smtClean="0">
                <a:solidFill>
                  <a:srgbClr val="FF0000"/>
                </a:solidFill>
                <a:latin typeface="Helvetica Neue" panose="020B0604020202020204" charset="0"/>
                <a:ea typeface="Calibri" panose="020F0502020204030204" pitchFamily="34" charset="0"/>
                <a:cs typeface="Calibri" panose="020F0502020204030204" pitchFamily="34" charset="0"/>
              </a:rPr>
              <a:t>cela prend beaucoup de temps </a:t>
            </a:r>
            <a:r>
              <a:rPr lang="fr-BE" sz="2600" dirty="0" smtClean="0">
                <a:latin typeface="Helvetica Neue" panose="020B0604020202020204" charset="0"/>
                <a:ea typeface="Calibri" panose="020F0502020204030204" pitchFamily="34" charset="0"/>
                <a:cs typeface="Calibri" panose="020F0502020204030204" pitchFamily="34" charset="0"/>
              </a:rPr>
              <a:t>(Corbin</a:t>
            </a:r>
            <a:r>
              <a:rPr lang="fr-BE" sz="2600" dirty="0">
                <a:latin typeface="Helvetica Neue" panose="020B0604020202020204" charset="0"/>
                <a:ea typeface="Calibri" panose="020F0502020204030204" pitchFamily="34" charset="0"/>
                <a:cs typeface="Calibri" panose="020F0502020204030204" pitchFamily="34" charset="0"/>
              </a:rPr>
              <a:t>, </a:t>
            </a:r>
            <a:r>
              <a:rPr lang="fr-BE" sz="2600" dirty="0" smtClean="0">
                <a:latin typeface="Helvetica Neue" panose="020B0604020202020204" charset="0"/>
                <a:ea typeface="Calibri" panose="020F0502020204030204" pitchFamily="34" charset="0"/>
                <a:cs typeface="Calibri" panose="020F0502020204030204" pitchFamily="34" charset="0"/>
              </a:rPr>
              <a:t>2004) ;</a:t>
            </a:r>
          </a:p>
          <a:p>
            <a:pPr marL="457200" indent="-457200" algn="just">
              <a:lnSpc>
                <a:spcPct val="107000"/>
              </a:lnSpc>
              <a:spcAft>
                <a:spcPts val="800"/>
              </a:spcAft>
              <a:buFont typeface="+mj-lt"/>
              <a:buAutoNum type="arabicPeriod"/>
            </a:pPr>
            <a:r>
              <a:rPr lang="fr-BE" sz="2600" dirty="0">
                <a:latin typeface="Helvetica Neue" panose="020B0604020202020204" charset="0"/>
                <a:ea typeface="Calibri" panose="020F0502020204030204" pitchFamily="34" charset="0"/>
              </a:rPr>
              <a:t>De nombreux élèves ont une </a:t>
            </a:r>
            <a:r>
              <a:rPr lang="fr-BE" sz="2600" b="1" dirty="0">
                <a:solidFill>
                  <a:srgbClr val="FF0000"/>
                </a:solidFill>
                <a:latin typeface="Helvetica Neue" panose="020B0604020202020204" charset="0"/>
                <a:ea typeface="Calibri" panose="020F0502020204030204" pitchFamily="34" charset="0"/>
              </a:rPr>
              <a:t>attitude négative</a:t>
            </a:r>
            <a:r>
              <a:rPr lang="fr-BE" sz="2600" b="1" dirty="0">
                <a:latin typeface="Helvetica Neue" panose="020B0604020202020204" charset="0"/>
                <a:ea typeface="Calibri" panose="020F0502020204030204" pitchFamily="34" charset="0"/>
              </a:rPr>
              <a:t> </a:t>
            </a:r>
            <a:r>
              <a:rPr lang="fr-BE" sz="2600" dirty="0">
                <a:latin typeface="Helvetica Neue" panose="020B0604020202020204" charset="0"/>
                <a:ea typeface="Calibri" panose="020F0502020204030204" pitchFamily="34" charset="0"/>
              </a:rPr>
              <a:t>à l’égard des tests de condition physique (Mercier et </a:t>
            </a:r>
            <a:r>
              <a:rPr lang="fr-BE" sz="2600" dirty="0" err="1">
                <a:latin typeface="Helvetica Neue" panose="020B0604020202020204" charset="0"/>
                <a:ea typeface="Calibri" panose="020F0502020204030204" pitchFamily="34" charset="0"/>
              </a:rPr>
              <a:t>Silverman</a:t>
            </a:r>
            <a:r>
              <a:rPr lang="fr-BE" sz="2600" dirty="0">
                <a:latin typeface="Helvetica Neue" panose="020B0604020202020204" charset="0"/>
                <a:ea typeface="Calibri" panose="020F0502020204030204" pitchFamily="34" charset="0"/>
              </a:rPr>
              <a:t>, 2014) et </a:t>
            </a:r>
            <a:r>
              <a:rPr lang="fr-BE" sz="2600" dirty="0" smtClean="0">
                <a:latin typeface="Helvetica Neue" panose="020B0604020202020204" charset="0"/>
                <a:ea typeface="Calibri" panose="020F0502020204030204" pitchFamily="34" charset="0"/>
              </a:rPr>
              <a:t>ne sont </a:t>
            </a:r>
            <a:r>
              <a:rPr lang="fr-BE" sz="2600" b="1" dirty="0">
                <a:solidFill>
                  <a:srgbClr val="FF0000"/>
                </a:solidFill>
                <a:latin typeface="Helvetica Neue" panose="020B0604020202020204" charset="0"/>
                <a:ea typeface="Calibri" panose="020F0502020204030204" pitchFamily="34" charset="0"/>
              </a:rPr>
              <a:t>nullement motivés </a:t>
            </a:r>
            <a:r>
              <a:rPr lang="fr-BE" sz="2600" dirty="0">
                <a:latin typeface="Helvetica Neue" panose="020B0604020202020204" charset="0"/>
                <a:ea typeface="Calibri" panose="020F0502020204030204" pitchFamily="34" charset="0"/>
              </a:rPr>
              <a:t>à passer les tests (</a:t>
            </a:r>
            <a:r>
              <a:rPr lang="fr-BE" sz="2600" dirty="0" err="1">
                <a:latin typeface="Helvetica Neue" panose="020B0604020202020204" charset="0"/>
                <a:ea typeface="Calibri" panose="020F0502020204030204" pitchFamily="34" charset="0"/>
              </a:rPr>
              <a:t>Jaakkola</a:t>
            </a:r>
            <a:r>
              <a:rPr lang="fr-BE" sz="2600" dirty="0">
                <a:latin typeface="Helvetica Neue" panose="020B0604020202020204" charset="0"/>
                <a:ea typeface="Calibri" panose="020F0502020204030204" pitchFamily="34" charset="0"/>
              </a:rPr>
              <a:t> et al., </a:t>
            </a:r>
            <a:r>
              <a:rPr lang="fr-BE" sz="2600" dirty="0" smtClean="0">
                <a:latin typeface="Helvetica Neue" panose="020B0604020202020204" charset="0"/>
                <a:ea typeface="Calibri" panose="020F0502020204030204" pitchFamily="34" charset="0"/>
              </a:rPr>
              <a:t>2013) ; </a:t>
            </a:r>
            <a:endParaRPr lang="fr-BE" sz="2600" dirty="0">
              <a:latin typeface="Helvetica Neue" panose="020B0604020202020204" charset="0"/>
            </a:endParaRPr>
          </a:p>
          <a:p>
            <a:pPr marL="457200" indent="-457200" algn="just">
              <a:lnSpc>
                <a:spcPct val="107000"/>
              </a:lnSpc>
              <a:spcAft>
                <a:spcPts val="800"/>
              </a:spcAft>
              <a:buFont typeface="+mj-lt"/>
              <a:buAutoNum type="arabicPeriod"/>
            </a:pPr>
            <a:r>
              <a:rPr lang="fr-BE" sz="2600" dirty="0" smtClean="0">
                <a:latin typeface="Helvetica Neue" panose="020B0604020202020204" charset="0"/>
                <a:ea typeface="Calibri" panose="020F0502020204030204" pitchFamily="34" charset="0"/>
                <a:cs typeface="Calibri" panose="020F0502020204030204" pitchFamily="34" charset="0"/>
              </a:rPr>
              <a:t>Les </a:t>
            </a:r>
            <a:r>
              <a:rPr lang="fr-BE" sz="2600" dirty="0">
                <a:latin typeface="Helvetica Neue" panose="020B0604020202020204" charset="0"/>
                <a:ea typeface="Calibri" panose="020F0502020204030204" pitchFamily="34" charset="0"/>
                <a:cs typeface="Calibri" panose="020F0502020204030204" pitchFamily="34" charset="0"/>
              </a:rPr>
              <a:t>étudiants doivent passer les tests un jour ou une semaine spécifique, au cours desquels ils </a:t>
            </a:r>
            <a:r>
              <a:rPr lang="fr-BE" sz="2600" b="1" dirty="0">
                <a:solidFill>
                  <a:srgbClr val="FF0000"/>
                </a:solidFill>
                <a:latin typeface="Helvetica Neue" panose="020B0604020202020204" charset="0"/>
                <a:ea typeface="Calibri" panose="020F0502020204030204" pitchFamily="34" charset="0"/>
                <a:cs typeface="Calibri" panose="020F0502020204030204" pitchFamily="34" charset="0"/>
              </a:rPr>
              <a:t>peuvent être physiquement malades </a:t>
            </a:r>
            <a:r>
              <a:rPr lang="fr-BE" sz="2600" dirty="0">
                <a:latin typeface="Helvetica Neue" panose="020B0604020202020204" charset="0"/>
                <a:ea typeface="Calibri" panose="020F0502020204030204" pitchFamily="34" charset="0"/>
                <a:cs typeface="Calibri" panose="020F0502020204030204" pitchFamily="34" charset="0"/>
              </a:rPr>
              <a:t>ou par temps trop froid ou trop chaud pour des tests en extérieur (Martin et al., 2010</a:t>
            </a:r>
            <a:r>
              <a:rPr lang="fr-BE" sz="2600" dirty="0" smtClean="0">
                <a:latin typeface="Helvetica Neue" panose="020B0604020202020204" charset="0"/>
                <a:ea typeface="Calibri" panose="020F0502020204030204" pitchFamily="34" charset="0"/>
                <a:cs typeface="Calibri" panose="020F0502020204030204" pitchFamily="34" charset="0"/>
              </a:rPr>
              <a:t>) ;</a:t>
            </a:r>
          </a:p>
          <a:p>
            <a:pPr marL="457200" indent="-457200" algn="just">
              <a:lnSpc>
                <a:spcPct val="107000"/>
              </a:lnSpc>
              <a:spcAft>
                <a:spcPts val="800"/>
              </a:spcAft>
              <a:buFont typeface="+mj-lt"/>
              <a:buAutoNum type="arabicPeriod"/>
            </a:pPr>
            <a:r>
              <a:rPr lang="fr-BE" sz="2600" dirty="0" smtClean="0">
                <a:latin typeface="Helvetica Neue" panose="020B0604020202020204" charset="0"/>
                <a:ea typeface="Calibri" panose="020F0502020204030204" pitchFamily="34" charset="0"/>
                <a:cs typeface="Calibri" panose="020F0502020204030204" pitchFamily="34" charset="0"/>
              </a:rPr>
              <a:t>La </a:t>
            </a:r>
            <a:r>
              <a:rPr lang="fr-BE" sz="2600" b="1" dirty="0">
                <a:solidFill>
                  <a:srgbClr val="FF0000"/>
                </a:solidFill>
                <a:latin typeface="Helvetica Neue" panose="020B0604020202020204" charset="0"/>
                <a:ea typeface="Calibri" panose="020F0502020204030204" pitchFamily="34" charset="0"/>
                <a:cs typeface="Calibri" panose="020F0502020204030204" pitchFamily="34" charset="0"/>
              </a:rPr>
              <a:t>validité et la fiabilité de certains </a:t>
            </a:r>
            <a:r>
              <a:rPr lang="fr-BE" sz="2600" b="1" dirty="0" smtClean="0">
                <a:solidFill>
                  <a:srgbClr val="FF0000"/>
                </a:solidFill>
                <a:latin typeface="Helvetica Neue" panose="020B0604020202020204" charset="0"/>
                <a:ea typeface="Calibri" panose="020F0502020204030204" pitchFamily="34" charset="0"/>
                <a:cs typeface="Calibri" panose="020F0502020204030204" pitchFamily="34" charset="0"/>
              </a:rPr>
              <a:t>tests </a:t>
            </a:r>
            <a:r>
              <a:rPr lang="fr-BE" sz="2600" dirty="0" smtClean="0">
                <a:latin typeface="Helvetica Neue" panose="020B0604020202020204" charset="0"/>
                <a:ea typeface="Calibri" panose="020F0502020204030204" pitchFamily="34" charset="0"/>
                <a:cs typeface="Calibri" panose="020F0502020204030204" pitchFamily="34" charset="0"/>
              </a:rPr>
              <a:t>tels </a:t>
            </a:r>
            <a:r>
              <a:rPr lang="fr-BE" sz="2600" dirty="0">
                <a:latin typeface="Helvetica Neue" panose="020B0604020202020204" charset="0"/>
                <a:ea typeface="Calibri" panose="020F0502020204030204" pitchFamily="34" charset="0"/>
                <a:cs typeface="Calibri" panose="020F0502020204030204" pitchFamily="34" charset="0"/>
              </a:rPr>
              <a:t>que les </a:t>
            </a:r>
            <a:r>
              <a:rPr lang="fr-BE" sz="2600" dirty="0" err="1">
                <a:latin typeface="Helvetica Neue" panose="020B0604020202020204" charset="0"/>
                <a:ea typeface="Calibri" panose="020F0502020204030204" pitchFamily="34" charset="0"/>
                <a:cs typeface="Calibri" panose="020F0502020204030204" pitchFamily="34" charset="0"/>
              </a:rPr>
              <a:t>sit-ups</a:t>
            </a:r>
            <a:r>
              <a:rPr lang="fr-BE" sz="2600" dirty="0">
                <a:latin typeface="Helvetica Neue" panose="020B0604020202020204" charset="0"/>
                <a:ea typeface="Calibri" panose="020F0502020204030204" pitchFamily="34" charset="0"/>
                <a:cs typeface="Calibri" panose="020F0502020204030204" pitchFamily="34" charset="0"/>
              </a:rPr>
              <a:t> et les push-ups sont discutables (Bianco et al., </a:t>
            </a:r>
            <a:r>
              <a:rPr lang="fr-BE" sz="2600" dirty="0" smtClean="0">
                <a:latin typeface="Helvetica Neue" panose="020B0604020202020204" charset="0"/>
                <a:ea typeface="Calibri" panose="020F0502020204030204" pitchFamily="34" charset="0"/>
                <a:cs typeface="Calibri" panose="020F0502020204030204" pitchFamily="34" charset="0"/>
              </a:rPr>
              <a:t>2015 ; </a:t>
            </a:r>
            <a:r>
              <a:rPr lang="fr-BE" sz="2600" dirty="0">
                <a:latin typeface="Helvetica Neue" panose="020B0604020202020204" charset="0"/>
                <a:ea typeface="Calibri" panose="020F0502020204030204" pitchFamily="34" charset="0"/>
                <a:cs typeface="Calibri" panose="020F0502020204030204" pitchFamily="34" charset="0"/>
              </a:rPr>
              <a:t>Rowland, 1995), car de nombreux </a:t>
            </a:r>
            <a:r>
              <a:rPr lang="fr-BE" sz="2600" dirty="0" smtClean="0">
                <a:latin typeface="Helvetica Neue" panose="020B0604020202020204" charset="0"/>
                <a:ea typeface="Calibri" panose="020F0502020204030204" pitchFamily="34" charset="0"/>
                <a:cs typeface="Calibri" panose="020F0502020204030204" pitchFamily="34" charset="0"/>
              </a:rPr>
              <a:t>élèves </a:t>
            </a:r>
            <a:r>
              <a:rPr lang="fr-BE" sz="2600" dirty="0">
                <a:latin typeface="Helvetica Neue" panose="020B0604020202020204" charset="0"/>
                <a:ea typeface="Calibri" panose="020F0502020204030204" pitchFamily="34" charset="0"/>
                <a:cs typeface="Calibri" panose="020F0502020204030204" pitchFamily="34" charset="0"/>
              </a:rPr>
              <a:t>ne peuvent pas les exécuter correctement (Zhu et al., 2018). </a:t>
            </a:r>
            <a:endParaRPr lang="fr-BE" sz="2600" dirty="0">
              <a:latin typeface="Helvetica Neue" panose="020B0604020202020204" charset="0"/>
              <a:ea typeface="Calibri" panose="020F0502020204030204" pitchFamily="34" charset="0"/>
              <a:cs typeface="Times New Roman" panose="02020603050405020304" pitchFamily="18" charset="0"/>
            </a:endParaRPr>
          </a:p>
        </p:txBody>
      </p:sp>
      <p:pic>
        <p:nvPicPr>
          <p:cNvPr id="4"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0" y="-27976"/>
            <a:ext cx="13004259" cy="1416368"/>
          </a:xfrm>
          <a:prstGeom prst="rect">
            <a:avLst/>
          </a:prstGeom>
          <a:noFill/>
          <a:ln>
            <a:noFill/>
          </a:ln>
        </p:spPr>
      </p:pic>
    </p:spTree>
    <p:extLst>
      <p:ext uri="{BB962C8B-B14F-4D97-AF65-F5344CB8AC3E}">
        <p14:creationId xmlns:p14="http://schemas.microsoft.com/office/powerpoint/2010/main" val="1845980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542" y="1813619"/>
            <a:ext cx="12211173" cy="3323987"/>
          </a:xfrm>
          <a:prstGeom prst="rect">
            <a:avLst/>
          </a:prstGeom>
        </p:spPr>
        <p:txBody>
          <a:bodyPr wrap="square">
            <a:spAutoFit/>
          </a:bodyPr>
          <a:lstStyle/>
          <a:p>
            <a:pPr>
              <a:lnSpc>
                <a:spcPct val="150000"/>
              </a:lnSpc>
            </a:pPr>
            <a:r>
              <a:rPr lang="fr-BE" sz="2800" dirty="0">
                <a:latin typeface="Helvetica Neue" panose="020B0604020202020204" charset="0"/>
                <a:ea typeface="Calibri" panose="020F0502020204030204" pitchFamily="34" charset="0"/>
              </a:rPr>
              <a:t>En conséquence, les chercheurs ont appelé à </a:t>
            </a:r>
            <a:r>
              <a:rPr lang="fr-BE" sz="2800" b="1" dirty="0">
                <a:solidFill>
                  <a:srgbClr val="C45C0E"/>
                </a:solidFill>
                <a:latin typeface="Helvetica Neue" panose="020B0604020202020204" charset="0"/>
                <a:ea typeface="Calibri" panose="020F0502020204030204" pitchFamily="34" charset="0"/>
              </a:rPr>
              <a:t>davantage de recherches sur la découverte d'approches efficaces pour </a:t>
            </a:r>
            <a:r>
              <a:rPr lang="fr-BE" sz="2800" b="1" dirty="0" smtClean="0">
                <a:solidFill>
                  <a:srgbClr val="C45C0E"/>
                </a:solidFill>
                <a:latin typeface="Helvetica Neue" panose="020B0604020202020204" charset="0"/>
                <a:ea typeface="Calibri" panose="020F0502020204030204" pitchFamily="34" charset="0"/>
              </a:rPr>
              <a:t>le développement et l’évaluation de la condition physique dans </a:t>
            </a:r>
            <a:r>
              <a:rPr lang="fr-BE" sz="2800" b="1" dirty="0">
                <a:solidFill>
                  <a:srgbClr val="C45C0E"/>
                </a:solidFill>
                <a:latin typeface="Helvetica Neue" panose="020B0604020202020204" charset="0"/>
                <a:ea typeface="Calibri" panose="020F0502020204030204" pitchFamily="34" charset="0"/>
              </a:rPr>
              <a:t>les programmes d'éducation physique en milieu scolaire </a:t>
            </a:r>
            <a:r>
              <a:rPr lang="fr-BE" sz="2800" dirty="0">
                <a:latin typeface="Helvetica Neue" panose="020B0604020202020204" charset="0"/>
                <a:ea typeface="Calibri" panose="020F0502020204030204" pitchFamily="34" charset="0"/>
              </a:rPr>
              <a:t>(Keating et al., </a:t>
            </a:r>
            <a:r>
              <a:rPr lang="fr-BE" sz="2800" dirty="0" smtClean="0">
                <a:latin typeface="Helvetica Neue" panose="020B0604020202020204" charset="0"/>
                <a:ea typeface="Calibri" panose="020F0502020204030204" pitchFamily="34" charset="0"/>
              </a:rPr>
              <a:t>2018).</a:t>
            </a:r>
          </a:p>
          <a:p>
            <a:pPr>
              <a:lnSpc>
                <a:spcPct val="150000"/>
              </a:lnSpc>
            </a:pPr>
            <a:endParaRPr lang="fr-BE" sz="2800" dirty="0">
              <a:latin typeface="Helvetica Neue" panose="020B0604020202020204" charset="0"/>
              <a:ea typeface="Calibri" panose="020F0502020204030204" pitchFamily="34" charset="0"/>
            </a:endParaRPr>
          </a:p>
        </p:txBody>
      </p:sp>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3">
            <a:alphaModFix/>
          </a:blip>
          <a:srcRect/>
          <a:stretch/>
        </p:blipFill>
        <p:spPr>
          <a:xfrm>
            <a:off x="0" y="-27976"/>
            <a:ext cx="13004259" cy="1416368"/>
          </a:xfrm>
          <a:prstGeom prst="rect">
            <a:avLst/>
          </a:prstGeom>
          <a:noFill/>
          <a:ln>
            <a:noFill/>
          </a:ln>
        </p:spPr>
      </p:pic>
      <p:pic>
        <p:nvPicPr>
          <p:cNvPr id="4" name="Image 3" descr="Une image contenant mur, intérieur, moniteur&#10;&#10;Description générée avec un niveau de confiance très élev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945" y="4751267"/>
            <a:ext cx="5090160" cy="28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6542" y="4952919"/>
            <a:ext cx="6502400" cy="3906903"/>
          </a:xfrm>
          <a:prstGeom prst="rect">
            <a:avLst/>
          </a:prstGeom>
        </p:spPr>
        <p:txBody>
          <a:bodyPr>
            <a:spAutoFit/>
          </a:bodyPr>
          <a:lstStyle/>
          <a:p>
            <a:pPr>
              <a:lnSpc>
                <a:spcPct val="150000"/>
              </a:lnSpc>
            </a:pPr>
            <a:r>
              <a:rPr lang="fr-BE" sz="2800" dirty="0">
                <a:latin typeface="Helvetica Neue" panose="020B0604020202020204" charset="0"/>
                <a:ea typeface="Calibri" panose="020F0502020204030204" pitchFamily="34" charset="0"/>
              </a:rPr>
              <a:t>Il semble que les </a:t>
            </a:r>
            <a:r>
              <a:rPr lang="fr-BE" sz="2800" b="1" dirty="0">
                <a:solidFill>
                  <a:srgbClr val="C45C0E"/>
                </a:solidFill>
                <a:latin typeface="Helvetica Neue" panose="020B0604020202020204" charset="0"/>
                <a:ea typeface="Calibri" panose="020F0502020204030204" pitchFamily="34" charset="0"/>
              </a:rPr>
              <a:t>programmes assistés par la technologie </a:t>
            </a:r>
            <a:r>
              <a:rPr lang="fr-BE" sz="2800" dirty="0">
                <a:latin typeface="Helvetica Neue" panose="020B0604020202020204" charset="0"/>
                <a:ea typeface="Calibri" panose="020F0502020204030204" pitchFamily="34" charset="0"/>
              </a:rPr>
              <a:t>soient les plus prometteurs, principalement en raison de leur flexibilité, de leur efficacité et de leur aspect pratique (Keating et al., 2019).</a:t>
            </a:r>
          </a:p>
        </p:txBody>
      </p:sp>
    </p:spTree>
    <p:extLst>
      <p:ext uri="{BB962C8B-B14F-4D97-AF65-F5344CB8AC3E}">
        <p14:creationId xmlns:p14="http://schemas.microsoft.com/office/powerpoint/2010/main" val="9973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401" y="1706630"/>
            <a:ext cx="12531994" cy="2677656"/>
          </a:xfrm>
          <a:prstGeom prst="rect">
            <a:avLst/>
          </a:prstGeom>
        </p:spPr>
        <p:txBody>
          <a:bodyPr wrap="square">
            <a:spAutoFit/>
          </a:bodyPr>
          <a:lstStyle/>
          <a:p>
            <a:pPr>
              <a:lnSpc>
                <a:spcPct val="150000"/>
              </a:lnSpc>
            </a:pPr>
            <a:r>
              <a:rPr lang="fr-BE" sz="2800" dirty="0">
                <a:latin typeface="Helvetica Neue" panose="020B0604020202020204" charset="0"/>
              </a:rPr>
              <a:t>L’objectif de </a:t>
            </a:r>
            <a:r>
              <a:rPr lang="fr-BE" sz="2800" dirty="0" smtClean="0">
                <a:latin typeface="Helvetica Neue" panose="020B0604020202020204" charset="0"/>
              </a:rPr>
              <a:t>ce projet est :</a:t>
            </a:r>
          </a:p>
          <a:p>
            <a:pPr marL="514350" indent="-514350">
              <a:lnSpc>
                <a:spcPct val="150000"/>
              </a:lnSpc>
              <a:buFont typeface="+mj-lt"/>
              <a:buAutoNum type="arabicPeriod"/>
            </a:pPr>
            <a:r>
              <a:rPr lang="fr-BE" sz="2800" dirty="0" smtClean="0">
                <a:latin typeface="Helvetica Neue" panose="020B0604020202020204" charset="0"/>
              </a:rPr>
              <a:t>de </a:t>
            </a:r>
            <a:r>
              <a:rPr lang="fr-BE" sz="2800" b="1" dirty="0" smtClean="0">
                <a:solidFill>
                  <a:srgbClr val="C45C0E"/>
                </a:solidFill>
                <a:latin typeface="Helvetica Neue" panose="020B0604020202020204" charset="0"/>
              </a:rPr>
              <a:t>développer une </a:t>
            </a:r>
            <a:r>
              <a:rPr lang="fr-BE" sz="2800" b="1" dirty="0">
                <a:solidFill>
                  <a:srgbClr val="C45C0E"/>
                </a:solidFill>
                <a:latin typeface="Helvetica Neue" panose="020B0604020202020204" charset="0"/>
              </a:rPr>
              <a:t>application </a:t>
            </a:r>
            <a:r>
              <a:rPr lang="fr-BE" sz="2800" b="1" dirty="0" smtClean="0">
                <a:solidFill>
                  <a:srgbClr val="C45C0E"/>
                </a:solidFill>
                <a:latin typeface="Helvetica Neue" panose="020B0604020202020204" charset="0"/>
              </a:rPr>
              <a:t>Web </a:t>
            </a:r>
            <a:r>
              <a:rPr lang="fr-BE" sz="2800" dirty="0" smtClean="0">
                <a:latin typeface="Helvetica Neue" panose="020B0604020202020204" charset="0"/>
              </a:rPr>
              <a:t>pour </a:t>
            </a:r>
            <a:r>
              <a:rPr lang="fr-BE" sz="2800" b="1" dirty="0">
                <a:solidFill>
                  <a:srgbClr val="C45C0E"/>
                </a:solidFill>
                <a:latin typeface="Helvetica Neue" panose="020B0604020202020204" charset="0"/>
              </a:rPr>
              <a:t>l</a:t>
            </a:r>
            <a:r>
              <a:rPr lang="fr-BE" sz="2800" b="1" dirty="0" smtClean="0">
                <a:solidFill>
                  <a:srgbClr val="C45C0E"/>
                </a:solidFill>
                <a:latin typeface="Helvetica Neue" panose="020B0604020202020204" charset="0"/>
              </a:rPr>
              <a:t>’(auto-)évaluation </a:t>
            </a:r>
            <a:r>
              <a:rPr lang="fr-BE" sz="2800" b="1" dirty="0">
                <a:solidFill>
                  <a:srgbClr val="C45C0E"/>
                </a:solidFill>
                <a:latin typeface="Helvetica Neue" panose="020B0604020202020204" charset="0"/>
              </a:rPr>
              <a:t>de la condition physique</a:t>
            </a:r>
            <a:r>
              <a:rPr lang="fr-BE" sz="2800" dirty="0" smtClean="0">
                <a:latin typeface="Helvetica Neue" panose="020B0604020202020204" charset="0"/>
              </a:rPr>
              <a:t> des élèves MAIS aussi pour stimuler la </a:t>
            </a:r>
            <a:r>
              <a:rPr lang="fr-BE" sz="2800" b="1" dirty="0">
                <a:solidFill>
                  <a:srgbClr val="C45C0E"/>
                </a:solidFill>
                <a:latin typeface="Helvetica Neue" panose="020B0604020202020204" charset="0"/>
              </a:rPr>
              <a:t>mise en action autonome</a:t>
            </a:r>
            <a:r>
              <a:rPr lang="fr-BE" sz="2800" dirty="0" smtClean="0">
                <a:latin typeface="Helvetica Neue" panose="020B0604020202020204" charset="0"/>
              </a:rPr>
              <a:t> des élèves </a:t>
            </a:r>
          </a:p>
        </p:txBody>
      </p:sp>
      <p:pic>
        <p:nvPicPr>
          <p:cNvPr id="3"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2">
            <a:alphaModFix/>
          </a:blip>
          <a:srcRect/>
          <a:stretch/>
        </p:blipFill>
        <p:spPr>
          <a:xfrm>
            <a:off x="0" y="-27976"/>
            <a:ext cx="13004259" cy="1416368"/>
          </a:xfrm>
          <a:prstGeom prst="rect">
            <a:avLst/>
          </a:prstGeom>
          <a:noFill/>
          <a:ln>
            <a:noFill/>
          </a:ln>
        </p:spPr>
      </p:pic>
      <p:pic>
        <p:nvPicPr>
          <p:cNvPr id="4" name="Image 3" descr="Une image contenant mur, intérieur, moniteur&#10;&#10;Description générée avec un niveau de confiance très élev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945" y="4751267"/>
            <a:ext cx="5090160" cy="28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p:nvSpPr>
        <p:spPr bwMode="auto">
          <a:xfrm>
            <a:off x="8198791" y="4201185"/>
            <a:ext cx="2938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BE" altLang="fr-FR" sz="2800" b="1" dirty="0">
                <a:solidFill>
                  <a:schemeClr val="accent2"/>
                </a:solidFill>
                <a:latin typeface="Helvetica Neue" panose="020B0604020202020204" charset="0"/>
              </a:rPr>
              <a:t>Application web</a:t>
            </a:r>
            <a:endParaRPr lang="fr-FR" altLang="fr-FR" sz="2800" b="1" dirty="0">
              <a:solidFill>
                <a:schemeClr val="accent2"/>
              </a:solidFill>
              <a:latin typeface="Helvetica Neue" panose="020B0604020202020204" charset="0"/>
            </a:endParaRPr>
          </a:p>
        </p:txBody>
      </p:sp>
      <p:sp>
        <p:nvSpPr>
          <p:cNvPr id="6" name="Rectangle 5">
            <a:extLst>
              <a:ext uri="{FF2B5EF4-FFF2-40B4-BE49-F238E27FC236}">
                <a16:creationId xmlns:a16="http://schemas.microsoft.com/office/drawing/2014/main" id="{DB647C27-A6C6-4930-B5E0-1AAE237345D1}"/>
              </a:ext>
            </a:extLst>
          </p:cNvPr>
          <p:cNvSpPr/>
          <p:nvPr/>
        </p:nvSpPr>
        <p:spPr>
          <a:xfrm>
            <a:off x="7110699" y="7750160"/>
            <a:ext cx="2445173" cy="811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800" dirty="0">
                <a:latin typeface="Helvetica Neue" panose="020B0604020202020204" charset="0"/>
              </a:rPr>
              <a:t>Construire, diffuser  et accéder à de la connaissance </a:t>
            </a:r>
            <a:endParaRPr lang="fr-FR" sz="1800" dirty="0">
              <a:latin typeface="Helvetica Neue" panose="020B0604020202020204" charset="0"/>
            </a:endParaRPr>
          </a:p>
        </p:txBody>
      </p:sp>
      <p:sp>
        <p:nvSpPr>
          <p:cNvPr id="7" name="Rectangle 6">
            <a:extLst>
              <a:ext uri="{FF2B5EF4-FFF2-40B4-BE49-F238E27FC236}">
                <a16:creationId xmlns:a16="http://schemas.microsoft.com/office/drawing/2014/main" id="{54D5D80F-66E9-426D-805F-25951947A470}"/>
              </a:ext>
            </a:extLst>
          </p:cNvPr>
          <p:cNvSpPr/>
          <p:nvPr/>
        </p:nvSpPr>
        <p:spPr>
          <a:xfrm>
            <a:off x="9899619" y="7750160"/>
            <a:ext cx="2445173" cy="811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800" dirty="0">
                <a:latin typeface="Helvetica Neue" panose="020B0604020202020204" charset="0"/>
              </a:rPr>
              <a:t>Encoder et gérer des données</a:t>
            </a:r>
            <a:endParaRPr lang="fr-FR" sz="1800" dirty="0">
              <a:latin typeface="Helvetica Neue" panose="020B0604020202020204" charset="0"/>
            </a:endParaRPr>
          </a:p>
        </p:txBody>
      </p:sp>
      <p:sp>
        <p:nvSpPr>
          <p:cNvPr id="8" name="Rectangle 7">
            <a:extLst>
              <a:ext uri="{FF2B5EF4-FFF2-40B4-BE49-F238E27FC236}">
                <a16:creationId xmlns:a16="http://schemas.microsoft.com/office/drawing/2014/main" id="{9511E553-B2F4-4BFC-9ABC-16CEC48EC471}"/>
              </a:ext>
            </a:extLst>
          </p:cNvPr>
          <p:cNvSpPr/>
          <p:nvPr/>
        </p:nvSpPr>
        <p:spPr>
          <a:xfrm>
            <a:off x="7110699" y="8737373"/>
            <a:ext cx="2445173" cy="811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800" dirty="0">
                <a:latin typeface="Helvetica Neue" panose="020B0604020202020204" charset="0"/>
              </a:rPr>
              <a:t>Prendre conscience</a:t>
            </a:r>
            <a:endParaRPr lang="fr-FR" sz="1800" dirty="0">
              <a:latin typeface="Helvetica Neue" panose="020B0604020202020204" charset="0"/>
            </a:endParaRPr>
          </a:p>
        </p:txBody>
      </p:sp>
      <p:sp>
        <p:nvSpPr>
          <p:cNvPr id="9" name="Rectangle 8">
            <a:extLst>
              <a:ext uri="{FF2B5EF4-FFF2-40B4-BE49-F238E27FC236}">
                <a16:creationId xmlns:a16="http://schemas.microsoft.com/office/drawing/2014/main" id="{DD6D2BA8-A1BC-4372-B5F3-DA00DD966AED}"/>
              </a:ext>
            </a:extLst>
          </p:cNvPr>
          <p:cNvSpPr/>
          <p:nvPr/>
        </p:nvSpPr>
        <p:spPr>
          <a:xfrm>
            <a:off x="9899619" y="8737373"/>
            <a:ext cx="2445173" cy="811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800" dirty="0">
                <a:latin typeface="Helvetica Neue" panose="020B0604020202020204" charset="0"/>
              </a:rPr>
              <a:t>Se mettre en projet grâce à des « défis » </a:t>
            </a:r>
            <a:endParaRPr lang="fr-FR" sz="1800" dirty="0">
              <a:latin typeface="Helvetica Neue" panose="020B0604020202020204" charset="0"/>
            </a:endParaRPr>
          </a:p>
        </p:txBody>
      </p:sp>
      <p:sp>
        <p:nvSpPr>
          <p:cNvPr id="10" name="Rectangle 9">
            <a:extLst>
              <a:ext uri="{FF2B5EF4-FFF2-40B4-BE49-F238E27FC236}">
                <a16:creationId xmlns:a16="http://schemas.microsoft.com/office/drawing/2014/main" id="{B630B812-4C25-472C-B821-A75824BACC30}"/>
              </a:ext>
            </a:extLst>
          </p:cNvPr>
          <p:cNvSpPr/>
          <p:nvPr/>
        </p:nvSpPr>
        <p:spPr>
          <a:xfrm>
            <a:off x="6839611" y="4215030"/>
            <a:ext cx="975360" cy="47244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fr-BE" sz="1800" dirty="0">
                <a:latin typeface="Helvetica Neue" panose="020B0604020202020204" charset="0"/>
              </a:rPr>
              <a:t>Prof</a:t>
            </a:r>
            <a:endParaRPr lang="fr-FR" sz="1800" dirty="0">
              <a:latin typeface="Helvetica Neue" panose="020B0604020202020204" charset="0"/>
            </a:endParaRPr>
          </a:p>
        </p:txBody>
      </p:sp>
      <p:sp>
        <p:nvSpPr>
          <p:cNvPr id="11" name="Rectangle 10">
            <a:extLst>
              <a:ext uri="{FF2B5EF4-FFF2-40B4-BE49-F238E27FC236}">
                <a16:creationId xmlns:a16="http://schemas.microsoft.com/office/drawing/2014/main" id="{78B990BC-C07C-446B-BE6E-5F98C8F7005B}"/>
              </a:ext>
            </a:extLst>
          </p:cNvPr>
          <p:cNvSpPr/>
          <p:nvPr/>
        </p:nvSpPr>
        <p:spPr>
          <a:xfrm>
            <a:off x="11616505" y="4215031"/>
            <a:ext cx="975360" cy="49276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fr-BE" sz="1800" dirty="0">
                <a:latin typeface="Helvetica Neue" panose="020B0604020202020204" charset="0"/>
              </a:rPr>
              <a:t>Elèves</a:t>
            </a:r>
            <a:endParaRPr lang="fr-FR" sz="1800" dirty="0">
              <a:latin typeface="Helvetica Neue" panose="020B0604020202020204" charset="0"/>
            </a:endParaRPr>
          </a:p>
        </p:txBody>
      </p:sp>
    </p:spTree>
    <p:extLst>
      <p:ext uri="{BB962C8B-B14F-4D97-AF65-F5344CB8AC3E}">
        <p14:creationId xmlns:p14="http://schemas.microsoft.com/office/powerpoint/2010/main" val="22205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6" descr="j018617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92" y="5935794"/>
            <a:ext cx="2330413" cy="353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ndir un rectangle avec un coin diagonal 18">
            <a:extLst>
              <a:ext uri="{FF2B5EF4-FFF2-40B4-BE49-F238E27FC236}">
                <a16:creationId xmlns:a16="http://schemas.microsoft.com/office/drawing/2014/main" id="{572B354C-CA1E-4C7E-96D4-25AC898C0A87}"/>
              </a:ext>
            </a:extLst>
          </p:cNvPr>
          <p:cNvSpPr/>
          <p:nvPr/>
        </p:nvSpPr>
        <p:spPr>
          <a:xfrm>
            <a:off x="3629887" y="1666902"/>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Janvier à juin 2018</a:t>
            </a:r>
            <a:endParaRPr lang="fr-BE" sz="2347" dirty="0">
              <a:solidFill>
                <a:srgbClr val="002060"/>
              </a:solidFill>
              <a:latin typeface="Helvetica Neue" panose="020B0604020202020204" charset="0"/>
            </a:endParaRPr>
          </a:p>
        </p:txBody>
      </p:sp>
      <p:sp>
        <p:nvSpPr>
          <p:cNvPr id="11" name="Arrondir un rectangle avec un coin diagonal 18">
            <a:extLst>
              <a:ext uri="{FF2B5EF4-FFF2-40B4-BE49-F238E27FC236}">
                <a16:creationId xmlns:a16="http://schemas.microsoft.com/office/drawing/2014/main" id="{2C40F7CB-BC2A-48B8-AD47-3194829C54A1}"/>
              </a:ext>
            </a:extLst>
          </p:cNvPr>
          <p:cNvSpPr/>
          <p:nvPr/>
        </p:nvSpPr>
        <p:spPr>
          <a:xfrm>
            <a:off x="6114973" y="1666902"/>
            <a:ext cx="6531429" cy="731520"/>
          </a:xfrm>
          <a:prstGeom prst="round2Diag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1. Faire </a:t>
            </a:r>
            <a:r>
              <a:rPr lang="fr-BE" sz="2347" dirty="0">
                <a:solidFill>
                  <a:srgbClr val="FFFFFF"/>
                </a:solidFill>
                <a:latin typeface="Helvetica Neue" panose="020B0604020202020204" charset="0"/>
              </a:rPr>
              <a:t>l’état de la littérature</a:t>
            </a:r>
          </a:p>
        </p:txBody>
      </p:sp>
      <p:sp>
        <p:nvSpPr>
          <p:cNvPr id="12" name="Arrondir un rectangle avec un coin diagonal 18">
            <a:extLst>
              <a:ext uri="{FF2B5EF4-FFF2-40B4-BE49-F238E27FC236}">
                <a16:creationId xmlns:a16="http://schemas.microsoft.com/office/drawing/2014/main" id="{DB501401-893E-4314-BB02-6D98885E5226}"/>
              </a:ext>
            </a:extLst>
          </p:cNvPr>
          <p:cNvSpPr/>
          <p:nvPr/>
        </p:nvSpPr>
        <p:spPr>
          <a:xfrm>
            <a:off x="3629887" y="2551245"/>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Mars 2018</a:t>
            </a:r>
            <a:endParaRPr lang="fr-BE" sz="2347" dirty="0">
              <a:solidFill>
                <a:srgbClr val="002060"/>
              </a:solidFill>
              <a:latin typeface="Helvetica Neue" panose="020B0604020202020204" charset="0"/>
            </a:endParaRPr>
          </a:p>
        </p:txBody>
      </p:sp>
      <p:sp>
        <p:nvSpPr>
          <p:cNvPr id="13" name="Arrondir un rectangle avec un coin diagonal 18">
            <a:extLst>
              <a:ext uri="{FF2B5EF4-FFF2-40B4-BE49-F238E27FC236}">
                <a16:creationId xmlns:a16="http://schemas.microsoft.com/office/drawing/2014/main" id="{07A48EFD-B54A-4C13-9B43-0C61A7CEF31A}"/>
              </a:ext>
            </a:extLst>
          </p:cNvPr>
          <p:cNvSpPr/>
          <p:nvPr/>
        </p:nvSpPr>
        <p:spPr>
          <a:xfrm>
            <a:off x="6114973" y="2551245"/>
            <a:ext cx="6531429" cy="731520"/>
          </a:xfrm>
          <a:prstGeom prst="round2DiagRect">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2. Choisir </a:t>
            </a:r>
            <a:r>
              <a:rPr lang="fr-BE" sz="2347" dirty="0">
                <a:solidFill>
                  <a:srgbClr val="002060"/>
                </a:solidFill>
                <a:latin typeface="Helvetica Neue" panose="020B0604020202020204" charset="0"/>
              </a:rPr>
              <a:t>les contenus et les </a:t>
            </a:r>
            <a:r>
              <a:rPr lang="fr-BE" sz="2347" dirty="0" smtClean="0">
                <a:solidFill>
                  <a:srgbClr val="002060"/>
                </a:solidFill>
                <a:latin typeface="Helvetica Neue" panose="020B0604020202020204" charset="0"/>
              </a:rPr>
              <a:t>tests</a:t>
            </a:r>
            <a:endParaRPr lang="fr-BE" sz="2347" dirty="0">
              <a:solidFill>
                <a:srgbClr val="002060"/>
              </a:solidFill>
              <a:latin typeface="Helvetica Neue" panose="020B0604020202020204" charset="0"/>
            </a:endParaRPr>
          </a:p>
        </p:txBody>
      </p:sp>
      <p:sp>
        <p:nvSpPr>
          <p:cNvPr id="14" name="Arrondir un rectangle avec un coin diagonal 18">
            <a:extLst>
              <a:ext uri="{FF2B5EF4-FFF2-40B4-BE49-F238E27FC236}">
                <a16:creationId xmlns:a16="http://schemas.microsoft.com/office/drawing/2014/main" id="{E16F96A4-FEE7-42C1-B355-9D7436E786B9}"/>
              </a:ext>
            </a:extLst>
          </p:cNvPr>
          <p:cNvSpPr/>
          <p:nvPr/>
        </p:nvSpPr>
        <p:spPr>
          <a:xfrm>
            <a:off x="3629887" y="3435588"/>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Septembre 2018</a:t>
            </a:r>
            <a:endParaRPr lang="fr-BE" sz="2347" dirty="0">
              <a:solidFill>
                <a:srgbClr val="002060"/>
              </a:solidFill>
              <a:latin typeface="Helvetica Neue" panose="020B0604020202020204" charset="0"/>
            </a:endParaRPr>
          </a:p>
        </p:txBody>
      </p:sp>
      <p:sp>
        <p:nvSpPr>
          <p:cNvPr id="15" name="Arrondir un rectangle avec un coin diagonal 18">
            <a:extLst>
              <a:ext uri="{FF2B5EF4-FFF2-40B4-BE49-F238E27FC236}">
                <a16:creationId xmlns:a16="http://schemas.microsoft.com/office/drawing/2014/main" id="{7C808C13-E666-467F-9853-590935FF419B}"/>
              </a:ext>
            </a:extLst>
          </p:cNvPr>
          <p:cNvSpPr/>
          <p:nvPr/>
        </p:nvSpPr>
        <p:spPr>
          <a:xfrm>
            <a:off x="6114973" y="3435588"/>
            <a:ext cx="6531429" cy="731520"/>
          </a:xfrm>
          <a:prstGeom prst="round2DiagRect">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r>
              <a:rPr lang="fr-BE" sz="2347" dirty="0">
                <a:solidFill>
                  <a:srgbClr val="002060"/>
                </a:solidFill>
                <a:latin typeface="Helvetica Neue" panose="020B0604020202020204" charset="0"/>
              </a:rPr>
              <a:t>3. Dessiner l’architecture de l’application web</a:t>
            </a:r>
          </a:p>
        </p:txBody>
      </p:sp>
      <p:sp>
        <p:nvSpPr>
          <p:cNvPr id="16" name="Arrondir un rectangle avec un coin diagonal 18">
            <a:extLst>
              <a:ext uri="{FF2B5EF4-FFF2-40B4-BE49-F238E27FC236}">
                <a16:creationId xmlns:a16="http://schemas.microsoft.com/office/drawing/2014/main" id="{B0876F8C-D2C0-48BD-8EDD-7F71B2C24323}"/>
              </a:ext>
            </a:extLst>
          </p:cNvPr>
          <p:cNvSpPr/>
          <p:nvPr/>
        </p:nvSpPr>
        <p:spPr>
          <a:xfrm>
            <a:off x="3629887" y="4319931"/>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Janvier 2019</a:t>
            </a:r>
            <a:endParaRPr lang="fr-BE" sz="2347" dirty="0">
              <a:solidFill>
                <a:srgbClr val="002060"/>
              </a:solidFill>
              <a:latin typeface="Helvetica Neue" panose="020B0604020202020204" charset="0"/>
            </a:endParaRPr>
          </a:p>
        </p:txBody>
      </p:sp>
      <p:sp>
        <p:nvSpPr>
          <p:cNvPr id="17" name="Arrondir un rectangle avec un coin diagonal 18">
            <a:extLst>
              <a:ext uri="{FF2B5EF4-FFF2-40B4-BE49-F238E27FC236}">
                <a16:creationId xmlns:a16="http://schemas.microsoft.com/office/drawing/2014/main" id="{D9D35040-B51F-43F2-90DE-E238DB63816E}"/>
              </a:ext>
            </a:extLst>
          </p:cNvPr>
          <p:cNvSpPr/>
          <p:nvPr/>
        </p:nvSpPr>
        <p:spPr>
          <a:xfrm>
            <a:off x="6114973" y="4319931"/>
            <a:ext cx="6531429" cy="731520"/>
          </a:xfrm>
          <a:prstGeom prst="round2DiagRect">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4. Développer les </a:t>
            </a:r>
            <a:r>
              <a:rPr lang="fr-BE" sz="2347" dirty="0">
                <a:solidFill>
                  <a:srgbClr val="002060"/>
                </a:solidFill>
                <a:latin typeface="Helvetica Neue" panose="020B0604020202020204" charset="0"/>
              </a:rPr>
              <a:t>situations </a:t>
            </a:r>
            <a:r>
              <a:rPr lang="fr-BE" sz="2347" dirty="0" smtClean="0">
                <a:solidFill>
                  <a:srgbClr val="002060"/>
                </a:solidFill>
                <a:latin typeface="Helvetica Neue" panose="020B0604020202020204" charset="0"/>
              </a:rPr>
              <a:t>d’évaluation</a:t>
            </a:r>
            <a:r>
              <a:rPr lang="fr-BE" sz="2347" dirty="0">
                <a:solidFill>
                  <a:srgbClr val="002060"/>
                </a:solidFill>
                <a:latin typeface="Helvetica Neue" panose="020B0604020202020204" charset="0"/>
              </a:rPr>
              <a:t> </a:t>
            </a:r>
            <a:r>
              <a:rPr lang="fr-BE" sz="2347" dirty="0" smtClean="0">
                <a:solidFill>
                  <a:srgbClr val="002060"/>
                </a:solidFill>
                <a:latin typeface="Helvetica Neue" panose="020B0604020202020204" charset="0"/>
              </a:rPr>
              <a:t>et les défis santé</a:t>
            </a:r>
            <a:endParaRPr lang="fr-BE" sz="2347" dirty="0">
              <a:solidFill>
                <a:srgbClr val="002060"/>
              </a:solidFill>
              <a:latin typeface="Helvetica Neue" panose="020B0604020202020204" charset="0"/>
            </a:endParaRPr>
          </a:p>
        </p:txBody>
      </p:sp>
      <p:sp>
        <p:nvSpPr>
          <p:cNvPr id="18" name="Arrondir un rectangle avec un coin diagonal 18">
            <a:extLst>
              <a:ext uri="{FF2B5EF4-FFF2-40B4-BE49-F238E27FC236}">
                <a16:creationId xmlns:a16="http://schemas.microsoft.com/office/drawing/2014/main" id="{AD5497E2-ACC1-4AAF-9358-68647F6083DA}"/>
              </a:ext>
            </a:extLst>
          </p:cNvPr>
          <p:cNvSpPr/>
          <p:nvPr/>
        </p:nvSpPr>
        <p:spPr>
          <a:xfrm>
            <a:off x="3629887" y="6088617"/>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Avril à octobre 2019</a:t>
            </a:r>
            <a:endParaRPr lang="fr-BE" sz="2347" dirty="0">
              <a:solidFill>
                <a:srgbClr val="002060"/>
              </a:solidFill>
              <a:latin typeface="Helvetica Neue" panose="020B0604020202020204" charset="0"/>
            </a:endParaRPr>
          </a:p>
        </p:txBody>
      </p:sp>
      <p:sp>
        <p:nvSpPr>
          <p:cNvPr id="19" name="Arrondir un rectangle avec un coin diagonal 18">
            <a:extLst>
              <a:ext uri="{FF2B5EF4-FFF2-40B4-BE49-F238E27FC236}">
                <a16:creationId xmlns:a16="http://schemas.microsoft.com/office/drawing/2014/main" id="{8206B5A0-1654-4E52-9147-3394B4DF75BF}"/>
              </a:ext>
            </a:extLst>
          </p:cNvPr>
          <p:cNvSpPr/>
          <p:nvPr/>
        </p:nvSpPr>
        <p:spPr>
          <a:xfrm>
            <a:off x="6114973" y="6088617"/>
            <a:ext cx="6531429" cy="731520"/>
          </a:xfrm>
          <a:prstGeom prst="round2Diag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r>
              <a:rPr lang="fr-BE" sz="2347" dirty="0" smtClean="0">
                <a:solidFill>
                  <a:srgbClr val="FFFFFF"/>
                </a:solidFill>
                <a:latin typeface="Helvetica Neue" panose="020B0604020202020204" charset="0"/>
              </a:rPr>
              <a:t>6. Intégration </a:t>
            </a:r>
            <a:r>
              <a:rPr lang="fr-BE" sz="2347" dirty="0">
                <a:solidFill>
                  <a:srgbClr val="FFFFFF"/>
                </a:solidFill>
                <a:latin typeface="Helvetica Neue" panose="020B0604020202020204" charset="0"/>
              </a:rPr>
              <a:t>du </a:t>
            </a:r>
            <a:r>
              <a:rPr lang="fr-BE" sz="2347" dirty="0" smtClean="0">
                <a:solidFill>
                  <a:srgbClr val="FFFFFF"/>
                </a:solidFill>
                <a:latin typeface="Helvetica Neue" panose="020B0604020202020204" charset="0"/>
              </a:rPr>
              <a:t>contenu (vidéo, texte, image)</a:t>
            </a:r>
            <a:endParaRPr lang="fr-BE" sz="2347" dirty="0">
              <a:solidFill>
                <a:srgbClr val="FFFFFF"/>
              </a:solidFill>
              <a:latin typeface="Helvetica Neue" panose="020B0604020202020204" charset="0"/>
            </a:endParaRPr>
          </a:p>
        </p:txBody>
      </p:sp>
      <p:sp>
        <p:nvSpPr>
          <p:cNvPr id="20" name="Arrondir un rectangle avec un coin diagonal 18">
            <a:extLst>
              <a:ext uri="{FF2B5EF4-FFF2-40B4-BE49-F238E27FC236}">
                <a16:creationId xmlns:a16="http://schemas.microsoft.com/office/drawing/2014/main" id="{1311C951-0ADF-4E0E-89EA-9956B8522B90}"/>
              </a:ext>
            </a:extLst>
          </p:cNvPr>
          <p:cNvSpPr/>
          <p:nvPr/>
        </p:nvSpPr>
        <p:spPr>
          <a:xfrm>
            <a:off x="3629887" y="6972960"/>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Novembre 2019</a:t>
            </a:r>
            <a:endParaRPr lang="fr-BE" sz="2347" dirty="0">
              <a:solidFill>
                <a:srgbClr val="002060"/>
              </a:solidFill>
              <a:latin typeface="Helvetica Neue" panose="020B0604020202020204" charset="0"/>
            </a:endParaRPr>
          </a:p>
        </p:txBody>
      </p:sp>
      <p:sp>
        <p:nvSpPr>
          <p:cNvPr id="21" name="Arrondir un rectangle avec un coin diagonal 18">
            <a:extLst>
              <a:ext uri="{FF2B5EF4-FFF2-40B4-BE49-F238E27FC236}">
                <a16:creationId xmlns:a16="http://schemas.microsoft.com/office/drawing/2014/main" id="{7BA96D42-9047-4758-BAD9-A82BA17F3897}"/>
              </a:ext>
            </a:extLst>
          </p:cNvPr>
          <p:cNvSpPr/>
          <p:nvPr/>
        </p:nvSpPr>
        <p:spPr>
          <a:xfrm>
            <a:off x="6114973" y="6972960"/>
            <a:ext cx="6531429" cy="731520"/>
          </a:xfrm>
          <a:prstGeom prst="round2DiagRect">
            <a:avLst/>
          </a:pr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7. Tester </a:t>
            </a:r>
            <a:r>
              <a:rPr lang="fr-BE" sz="2347" dirty="0">
                <a:solidFill>
                  <a:srgbClr val="FFFFFF"/>
                </a:solidFill>
                <a:latin typeface="Helvetica Neue" panose="020B0604020202020204" charset="0"/>
              </a:rPr>
              <a:t>la version beta dans une séquence d’enseignement en situation réelle</a:t>
            </a:r>
          </a:p>
        </p:txBody>
      </p:sp>
      <p:sp>
        <p:nvSpPr>
          <p:cNvPr id="24" name="ZoneTexte 23">
            <a:extLst>
              <a:ext uri="{FF2B5EF4-FFF2-40B4-BE49-F238E27FC236}">
                <a16:creationId xmlns:a16="http://schemas.microsoft.com/office/drawing/2014/main" id="{41B01D45-21D3-432E-902F-9C2CA9AE9F39}"/>
              </a:ext>
            </a:extLst>
          </p:cNvPr>
          <p:cNvSpPr txBox="1"/>
          <p:nvPr/>
        </p:nvSpPr>
        <p:spPr>
          <a:xfrm>
            <a:off x="229092" y="2626015"/>
            <a:ext cx="3274907" cy="1815882"/>
          </a:xfrm>
          <a:prstGeom prst="rect">
            <a:avLst/>
          </a:prstGeom>
          <a:noFill/>
        </p:spPr>
        <p:txBody>
          <a:bodyPr>
            <a:spAutoFit/>
          </a:bodyPr>
          <a:lstStyle/>
          <a:p>
            <a:pPr>
              <a:defRPr/>
            </a:pPr>
            <a:r>
              <a:rPr lang="fr-BE" sz="2800" dirty="0">
                <a:solidFill>
                  <a:schemeClr val="accent1"/>
                </a:solidFill>
                <a:latin typeface="Helvetica Neue" panose="020B0604020202020204" charset="0"/>
              </a:rPr>
              <a:t>HE Vinci</a:t>
            </a:r>
          </a:p>
          <a:p>
            <a:pPr>
              <a:defRPr/>
            </a:pPr>
            <a:r>
              <a:rPr lang="fr-BE" sz="2800" dirty="0">
                <a:solidFill>
                  <a:schemeClr val="accent4">
                    <a:lumMod val="75000"/>
                  </a:schemeClr>
                </a:solidFill>
                <a:latin typeface="Helvetica Neue" panose="020B0604020202020204" charset="0"/>
              </a:rPr>
              <a:t>Ecoles partenaires</a:t>
            </a:r>
          </a:p>
          <a:p>
            <a:pPr>
              <a:defRPr/>
            </a:pPr>
            <a:r>
              <a:rPr lang="fr-BE" sz="2800" dirty="0">
                <a:solidFill>
                  <a:schemeClr val="accent3">
                    <a:lumMod val="75000"/>
                  </a:schemeClr>
                </a:solidFill>
                <a:latin typeface="Helvetica Neue" panose="020B0604020202020204" charset="0"/>
              </a:rPr>
              <a:t>Ensemble</a:t>
            </a:r>
          </a:p>
          <a:p>
            <a:pPr>
              <a:defRPr/>
            </a:pPr>
            <a:endParaRPr lang="fr-FR" sz="2800" dirty="0">
              <a:latin typeface="Helvetica Neue" panose="020B0604020202020204" charset="0"/>
            </a:endParaRPr>
          </a:p>
        </p:txBody>
      </p:sp>
      <p:sp>
        <p:nvSpPr>
          <p:cNvPr id="22" name="Arrondir un rectangle avec un coin diagonal 18">
            <a:extLst>
              <a:ext uri="{FF2B5EF4-FFF2-40B4-BE49-F238E27FC236}">
                <a16:creationId xmlns:a16="http://schemas.microsoft.com/office/drawing/2014/main" id="{E16F96A4-FEE7-42C1-B355-9D7436E786B9}"/>
              </a:ext>
            </a:extLst>
          </p:cNvPr>
          <p:cNvSpPr/>
          <p:nvPr/>
        </p:nvSpPr>
        <p:spPr>
          <a:xfrm>
            <a:off x="3629887" y="7857303"/>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Février à Avril 2020</a:t>
            </a:r>
            <a:endParaRPr lang="fr-BE" sz="2347" dirty="0">
              <a:solidFill>
                <a:srgbClr val="002060"/>
              </a:solidFill>
              <a:latin typeface="Helvetica Neue" panose="020B0604020202020204" charset="0"/>
            </a:endParaRPr>
          </a:p>
        </p:txBody>
      </p:sp>
      <p:sp>
        <p:nvSpPr>
          <p:cNvPr id="23" name="Arrondir un rectangle avec un coin diagonal 18">
            <a:extLst>
              <a:ext uri="{FF2B5EF4-FFF2-40B4-BE49-F238E27FC236}">
                <a16:creationId xmlns:a16="http://schemas.microsoft.com/office/drawing/2014/main" id="{7C808C13-E666-467F-9853-590935FF419B}"/>
              </a:ext>
            </a:extLst>
          </p:cNvPr>
          <p:cNvSpPr/>
          <p:nvPr/>
        </p:nvSpPr>
        <p:spPr>
          <a:xfrm>
            <a:off x="6114973" y="7857303"/>
            <a:ext cx="6531429" cy="731520"/>
          </a:xfrm>
          <a:prstGeom prst="round2Diag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FFFFFF"/>
                </a:solidFill>
                <a:latin typeface="Helvetica Neue" panose="020B0604020202020204" charset="0"/>
              </a:rPr>
              <a:t>8. Corriger les bugs et améliorer l’application web</a:t>
            </a:r>
            <a:endParaRPr lang="fr-BE" sz="2347" dirty="0">
              <a:solidFill>
                <a:srgbClr val="FFFFFF"/>
              </a:solidFill>
              <a:latin typeface="Helvetica Neue" panose="020B0604020202020204" charset="0"/>
            </a:endParaRPr>
          </a:p>
        </p:txBody>
      </p:sp>
      <p:sp>
        <p:nvSpPr>
          <p:cNvPr id="25" name="Arrondir un rectangle avec un coin diagonal 18">
            <a:extLst>
              <a:ext uri="{FF2B5EF4-FFF2-40B4-BE49-F238E27FC236}">
                <a16:creationId xmlns:a16="http://schemas.microsoft.com/office/drawing/2014/main" id="{B0876F8C-D2C0-48BD-8EDD-7F71B2C24323}"/>
              </a:ext>
            </a:extLst>
          </p:cNvPr>
          <p:cNvSpPr/>
          <p:nvPr/>
        </p:nvSpPr>
        <p:spPr>
          <a:xfrm>
            <a:off x="3629887" y="8741644"/>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Avril 2020</a:t>
            </a:r>
            <a:endParaRPr lang="fr-BE" sz="2347" dirty="0">
              <a:solidFill>
                <a:srgbClr val="002060"/>
              </a:solidFill>
              <a:latin typeface="Helvetica Neue" panose="020B0604020202020204" charset="0"/>
            </a:endParaRPr>
          </a:p>
        </p:txBody>
      </p:sp>
      <p:sp>
        <p:nvSpPr>
          <p:cNvPr id="26" name="Arrondir un rectangle avec un coin diagonal 18">
            <a:extLst>
              <a:ext uri="{FF2B5EF4-FFF2-40B4-BE49-F238E27FC236}">
                <a16:creationId xmlns:a16="http://schemas.microsoft.com/office/drawing/2014/main" id="{D9D35040-B51F-43F2-90DE-E238DB63816E}"/>
              </a:ext>
            </a:extLst>
          </p:cNvPr>
          <p:cNvSpPr/>
          <p:nvPr/>
        </p:nvSpPr>
        <p:spPr>
          <a:xfrm>
            <a:off x="6114973" y="8741644"/>
            <a:ext cx="6531429" cy="731520"/>
          </a:xfrm>
          <a:prstGeom prst="round2DiagRect">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9. Valider </a:t>
            </a:r>
            <a:r>
              <a:rPr lang="fr-BE" sz="2347" dirty="0">
                <a:solidFill>
                  <a:srgbClr val="002060"/>
                </a:solidFill>
                <a:latin typeface="Helvetica Neue" panose="020B0604020202020204" charset="0"/>
              </a:rPr>
              <a:t>l’application web </a:t>
            </a:r>
            <a:r>
              <a:rPr lang="fr-BE" sz="2347" dirty="0" smtClean="0">
                <a:solidFill>
                  <a:srgbClr val="002060"/>
                </a:solidFill>
                <a:latin typeface="Helvetica Neue" panose="020B0604020202020204" charset="0"/>
              </a:rPr>
              <a:t>au niveau utilisabilité </a:t>
            </a:r>
            <a:r>
              <a:rPr lang="fr-BE" sz="2347" dirty="0">
                <a:solidFill>
                  <a:srgbClr val="002060"/>
                </a:solidFill>
                <a:latin typeface="Helvetica Neue" panose="020B0604020202020204" charset="0"/>
              </a:rPr>
              <a:t>et </a:t>
            </a:r>
            <a:r>
              <a:rPr lang="fr-BE" sz="2347" dirty="0" smtClean="0">
                <a:solidFill>
                  <a:srgbClr val="002060"/>
                </a:solidFill>
                <a:latin typeface="Helvetica Neue" panose="020B0604020202020204" charset="0"/>
              </a:rPr>
              <a:t>convivialité</a:t>
            </a:r>
            <a:endParaRPr lang="fr-BE" sz="2347" dirty="0">
              <a:solidFill>
                <a:srgbClr val="002060"/>
              </a:solidFill>
              <a:latin typeface="Helvetica Neue" panose="020B0604020202020204" charset="0"/>
            </a:endParaRPr>
          </a:p>
        </p:txBody>
      </p:sp>
      <p:pic>
        <p:nvPicPr>
          <p:cNvPr id="31" name="Shape 77" descr="pacte01.tiff">
            <a:extLst>
              <a:ext uri="{FF2B5EF4-FFF2-40B4-BE49-F238E27FC236}">
                <a16:creationId xmlns:a16="http://schemas.microsoft.com/office/drawing/2014/main" id="{E3BA4561-F806-4EA6-B0AC-E77AEED78D04}"/>
              </a:ext>
            </a:extLst>
          </p:cNvPr>
          <p:cNvPicPr preferRelativeResize="0"/>
          <p:nvPr/>
        </p:nvPicPr>
        <p:blipFill rotWithShape="1">
          <a:blip r:embed="rId5">
            <a:alphaModFix/>
          </a:blip>
          <a:srcRect/>
          <a:stretch/>
        </p:blipFill>
        <p:spPr>
          <a:xfrm>
            <a:off x="0" y="-27976"/>
            <a:ext cx="13004259" cy="1416368"/>
          </a:xfrm>
          <a:prstGeom prst="rect">
            <a:avLst/>
          </a:prstGeom>
          <a:noFill/>
          <a:ln>
            <a:noFill/>
          </a:ln>
        </p:spPr>
      </p:pic>
      <p:sp>
        <p:nvSpPr>
          <p:cNvPr id="27" name="Arrondir un rectangle avec un coin diagonal 18">
            <a:extLst>
              <a:ext uri="{FF2B5EF4-FFF2-40B4-BE49-F238E27FC236}">
                <a16:creationId xmlns:a16="http://schemas.microsoft.com/office/drawing/2014/main" id="{B0876F8C-D2C0-48BD-8EDD-7F71B2C24323}"/>
              </a:ext>
            </a:extLst>
          </p:cNvPr>
          <p:cNvSpPr/>
          <p:nvPr/>
        </p:nvSpPr>
        <p:spPr>
          <a:xfrm>
            <a:off x="3629887" y="5204274"/>
            <a:ext cx="2275840" cy="731520"/>
          </a:xfrm>
          <a:prstGeom prst="round2Diag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Février à juillet 2019</a:t>
            </a:r>
            <a:endParaRPr lang="fr-BE" sz="2347" dirty="0">
              <a:solidFill>
                <a:srgbClr val="002060"/>
              </a:solidFill>
              <a:latin typeface="Helvetica Neue" panose="020B0604020202020204" charset="0"/>
            </a:endParaRPr>
          </a:p>
        </p:txBody>
      </p:sp>
      <p:sp>
        <p:nvSpPr>
          <p:cNvPr id="28" name="Arrondir un rectangle avec un coin diagonal 18">
            <a:extLst>
              <a:ext uri="{FF2B5EF4-FFF2-40B4-BE49-F238E27FC236}">
                <a16:creationId xmlns:a16="http://schemas.microsoft.com/office/drawing/2014/main" id="{D9D35040-B51F-43F2-90DE-E238DB63816E}"/>
              </a:ext>
            </a:extLst>
          </p:cNvPr>
          <p:cNvSpPr/>
          <p:nvPr/>
        </p:nvSpPr>
        <p:spPr>
          <a:xfrm>
            <a:off x="6114973" y="5204274"/>
            <a:ext cx="6531429" cy="731520"/>
          </a:xfrm>
          <a:prstGeom prst="round2Diag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fr-BE" sz="2347" dirty="0" smtClean="0">
                <a:solidFill>
                  <a:srgbClr val="002060"/>
                </a:solidFill>
                <a:latin typeface="Helvetica Neue" panose="020B0604020202020204" charset="0"/>
              </a:rPr>
              <a:t>5. Développement de l’application web par le programmeur</a:t>
            </a:r>
            <a:endParaRPr lang="fr-BE" sz="2347" dirty="0">
              <a:solidFill>
                <a:srgbClr val="002060"/>
              </a:solidFill>
              <a:latin typeface="Helvetica Neue" panose="020B0604020202020204" charset="0"/>
            </a:endParaRPr>
          </a:p>
        </p:txBody>
      </p:sp>
    </p:spTree>
    <p:extLst>
      <p:ext uri="{BB962C8B-B14F-4D97-AF65-F5344CB8AC3E}">
        <p14:creationId xmlns:p14="http://schemas.microsoft.com/office/powerpoint/2010/main" val="50043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7754</TotalTime>
  <Words>2207</Words>
  <Application>Microsoft Office PowerPoint</Application>
  <PresentationFormat>Personnalisé</PresentationFormat>
  <Paragraphs>131</Paragraphs>
  <Slides>28</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Helvetica Neue Light</vt:lpstr>
      <vt:lpstr>Avenir Next Condensed</vt:lpstr>
      <vt:lpstr>Times New Roman</vt:lpstr>
      <vt:lpstr>Helvetica Neue</vt:lpstr>
      <vt:lpstr>Calibri</vt:lpstr>
      <vt:lpstr>Arial</vt:lpstr>
      <vt:lpstr>White</vt:lpstr>
      <vt:lpstr>Conception d’un dispositif d’auto-évaluation de la condition physique à l’aide d’une application web</vt:lpstr>
      <vt:lpstr>Présentation PowerPoint</vt:lpstr>
      <vt:lpstr>Modèle d’ingénierie didactique collaborative  (Goigoux, 2012 ; Sénéchal, 2016)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vt:lpstr>
      <vt:lpstr>Conception d’un dispositif d’auto-évaluation de la condition physique à l’aide d’une application web</vt:lpstr>
      <vt:lpstr>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Professeur</dc:creator>
  <cp:lastModifiedBy>Jean-Philippe Dupont</cp:lastModifiedBy>
  <cp:revision>147</cp:revision>
  <cp:lastPrinted>2020-02-26T23:44:18Z</cp:lastPrinted>
  <dcterms:modified xsi:type="dcterms:W3CDTF">2020-02-27T16:06:55Z</dcterms:modified>
</cp:coreProperties>
</file>