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350" r:id="rId2"/>
    <p:sldId id="349" r:id="rId3"/>
    <p:sldId id="398" r:id="rId4"/>
    <p:sldId id="386" r:id="rId5"/>
    <p:sldId id="382" r:id="rId6"/>
    <p:sldId id="383" r:id="rId7"/>
    <p:sldId id="385" r:id="rId8"/>
    <p:sldId id="356" r:id="rId9"/>
    <p:sldId id="395" r:id="rId10"/>
    <p:sldId id="396" r:id="rId11"/>
    <p:sldId id="391" r:id="rId12"/>
    <p:sldId id="392" r:id="rId13"/>
    <p:sldId id="364" r:id="rId14"/>
    <p:sldId id="389" r:id="rId15"/>
    <p:sldId id="393" r:id="rId16"/>
    <p:sldId id="394" r:id="rId17"/>
    <p:sldId id="367" r:id="rId18"/>
    <p:sldId id="387" r:id="rId19"/>
    <p:sldId id="372" r:id="rId20"/>
    <p:sldId id="388" r:id="rId21"/>
    <p:sldId id="390" r:id="rId22"/>
    <p:sldId id="397" r:id="rId23"/>
  </p:sldIdLst>
  <p:sldSz cx="13004800" cy="97536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Helvetica Neue" panose="020B0604020202020204" charset="0"/>
      <p:regular r:id="rId30"/>
      <p:bold r:id="rId31"/>
      <p:italic r:id="rId32"/>
      <p:boldItalic r:id="rId33"/>
    </p:embeddedFont>
    <p:embeddedFont>
      <p:font typeface="Helvetica Neue Light" panose="020B0604020202020204" charset="0"/>
      <p:regular r:id="rId34"/>
      <p:bold r:id="rId35"/>
      <p:italic r:id="rId36"/>
      <p:boldItalic r:id="rId37"/>
    </p:embeddedFont>
    <p:embeddedFont>
      <p:font typeface="MS PGothic" panose="020B0600070205080204" pitchFamily="34" charset="-128"/>
      <p:regular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6C10"/>
    <a:srgbClr val="FF6600"/>
    <a:srgbClr val="C45C0E"/>
    <a:srgbClr val="009999"/>
    <a:srgbClr val="FF0066"/>
    <a:srgbClr val="88005D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613" autoAdjust="0"/>
  </p:normalViewPr>
  <p:slideViewPr>
    <p:cSldViewPr snapToGrid="0">
      <p:cViewPr varScale="1">
        <p:scale>
          <a:sx n="43" d="100"/>
          <a:sy n="43" d="100"/>
        </p:scale>
        <p:origin x="1396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74EBCE-278E-446F-A109-70EA4AB183A5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C2882B82-6C2A-4BDF-AFBB-F13E06477FD5}">
      <dgm:prSet phldrT="[Texte]" custT="1"/>
      <dgm:spPr/>
      <dgm:t>
        <a:bodyPr/>
        <a:lstStyle/>
        <a:p>
          <a:r>
            <a:rPr lang="fr-BE" sz="5400" b="0" dirty="0"/>
            <a:t>Efficacité</a:t>
          </a:r>
          <a:endParaRPr lang="fr-FR" sz="5400" b="0" dirty="0"/>
        </a:p>
      </dgm:t>
    </dgm:pt>
    <dgm:pt modelId="{5D9A6F1B-C422-4A8F-9565-841A6C6EBFAF}" type="parTrans" cxnId="{3AC21061-E028-47DC-976E-01ACA8BF3512}">
      <dgm:prSet/>
      <dgm:spPr/>
      <dgm:t>
        <a:bodyPr/>
        <a:lstStyle/>
        <a:p>
          <a:endParaRPr lang="fr-FR" sz="1600"/>
        </a:p>
      </dgm:t>
    </dgm:pt>
    <dgm:pt modelId="{2AF33773-F5FB-46AD-B48E-EE01BD11A8E8}" type="sibTrans" cxnId="{3AC21061-E028-47DC-976E-01ACA8BF3512}">
      <dgm:prSet/>
      <dgm:spPr/>
      <dgm:t>
        <a:bodyPr/>
        <a:lstStyle/>
        <a:p>
          <a:endParaRPr lang="fr-FR" sz="1600"/>
        </a:p>
      </dgm:t>
    </dgm:pt>
    <dgm:pt modelId="{175E7253-B685-4CA3-BC8B-61D47FB4F18C}">
      <dgm:prSet phldrT="[Texte]" custT="1"/>
      <dgm:spPr/>
      <dgm:t>
        <a:bodyPr/>
        <a:lstStyle/>
        <a:p>
          <a:r>
            <a:rPr lang="fr-BE" sz="5400" b="0" dirty="0"/>
            <a:t>Inégalités</a:t>
          </a:r>
          <a:endParaRPr lang="fr-FR" sz="5400" b="0" dirty="0"/>
        </a:p>
      </dgm:t>
    </dgm:pt>
    <dgm:pt modelId="{C188CF87-ADF3-494F-8742-53C428E38F19}" type="parTrans" cxnId="{76F8D655-3354-4C7D-B5F8-CC4BC3E5BAD7}">
      <dgm:prSet/>
      <dgm:spPr/>
      <dgm:t>
        <a:bodyPr/>
        <a:lstStyle/>
        <a:p>
          <a:endParaRPr lang="fr-FR" sz="1600"/>
        </a:p>
      </dgm:t>
    </dgm:pt>
    <dgm:pt modelId="{3A10167D-1FBC-4ADB-9B12-3CFB236732F4}" type="sibTrans" cxnId="{76F8D655-3354-4C7D-B5F8-CC4BC3E5BAD7}">
      <dgm:prSet/>
      <dgm:spPr/>
      <dgm:t>
        <a:bodyPr/>
        <a:lstStyle/>
        <a:p>
          <a:endParaRPr lang="fr-FR" sz="1600"/>
        </a:p>
      </dgm:t>
    </dgm:pt>
    <dgm:pt modelId="{880685B4-5701-4A7E-87FF-8BA13821C45E}">
      <dgm:prSet phldrT="[Texte]" custT="1"/>
      <dgm:spPr/>
      <dgm:t>
        <a:bodyPr/>
        <a:lstStyle/>
        <a:p>
          <a:r>
            <a:rPr lang="fr-BE" sz="5400" b="0" dirty="0"/>
            <a:t>Coût</a:t>
          </a:r>
          <a:endParaRPr lang="fr-FR" sz="5400" b="0" dirty="0"/>
        </a:p>
      </dgm:t>
    </dgm:pt>
    <dgm:pt modelId="{6673DB07-E7D0-4F6F-9EB2-9E1A4004C745}" type="parTrans" cxnId="{C1181673-FD50-4F64-B200-535BA6A87A6A}">
      <dgm:prSet/>
      <dgm:spPr/>
      <dgm:t>
        <a:bodyPr/>
        <a:lstStyle/>
        <a:p>
          <a:endParaRPr lang="fr-FR" sz="1600"/>
        </a:p>
      </dgm:t>
    </dgm:pt>
    <dgm:pt modelId="{C88FC4D2-352E-4826-8C49-E0AA0FE7F9C4}" type="sibTrans" cxnId="{C1181673-FD50-4F64-B200-535BA6A87A6A}">
      <dgm:prSet/>
      <dgm:spPr/>
      <dgm:t>
        <a:bodyPr/>
        <a:lstStyle/>
        <a:p>
          <a:endParaRPr lang="fr-FR" sz="1600"/>
        </a:p>
      </dgm:t>
    </dgm:pt>
    <dgm:pt modelId="{77F08494-764E-47C9-83C9-DC5A4612C4C1}">
      <dgm:prSet phldrT="[Texte]" custT="1"/>
      <dgm:spPr/>
      <dgm:t>
        <a:bodyPr/>
        <a:lstStyle/>
        <a:p>
          <a:r>
            <a:rPr lang="fr-BE" sz="5400" b="0" dirty="0"/>
            <a:t>Motivations</a:t>
          </a:r>
          <a:endParaRPr lang="fr-FR" sz="5400" b="0" dirty="0"/>
        </a:p>
      </dgm:t>
    </dgm:pt>
    <dgm:pt modelId="{01EEAD64-907E-45BE-B782-1F4E91C3BBA7}" type="parTrans" cxnId="{9E9FC9DA-E3BB-4666-81A3-84B672F43325}">
      <dgm:prSet/>
      <dgm:spPr/>
      <dgm:t>
        <a:bodyPr/>
        <a:lstStyle/>
        <a:p>
          <a:endParaRPr lang="fr-FR" sz="1600"/>
        </a:p>
      </dgm:t>
    </dgm:pt>
    <dgm:pt modelId="{9A54FEA8-A9E2-49B8-8D3B-031DCA81A30D}" type="sibTrans" cxnId="{9E9FC9DA-E3BB-4666-81A3-84B672F43325}">
      <dgm:prSet/>
      <dgm:spPr/>
      <dgm:t>
        <a:bodyPr/>
        <a:lstStyle/>
        <a:p>
          <a:endParaRPr lang="fr-FR" sz="1600"/>
        </a:p>
      </dgm:t>
    </dgm:pt>
    <dgm:pt modelId="{B7935B37-670E-491D-8939-BB0512DC5FEE}" type="pres">
      <dgm:prSet presAssocID="{D674EBCE-278E-446F-A109-70EA4AB183A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101E88B-7635-48DD-9AE1-333EB5652EA3}" type="pres">
      <dgm:prSet presAssocID="{C2882B82-6C2A-4BDF-AFBB-F13E06477FD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0F67327-0047-47DB-A7FB-ED6CF0ECEEA7}" type="pres">
      <dgm:prSet presAssocID="{2AF33773-F5FB-46AD-B48E-EE01BD11A8E8}" presName="sibTrans" presStyleCnt="0"/>
      <dgm:spPr/>
      <dgm:t>
        <a:bodyPr/>
        <a:lstStyle/>
        <a:p>
          <a:endParaRPr lang="fr-FR"/>
        </a:p>
      </dgm:t>
    </dgm:pt>
    <dgm:pt modelId="{E33336F9-FAF6-4C40-8461-BEB27FB5B9C1}" type="pres">
      <dgm:prSet presAssocID="{880685B4-5701-4A7E-87FF-8BA13821C45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8E51D7A-BFE7-49D2-9454-05AB0883609E}" type="pres">
      <dgm:prSet presAssocID="{C88FC4D2-352E-4826-8C49-E0AA0FE7F9C4}" presName="sibTrans" presStyleCnt="0"/>
      <dgm:spPr/>
      <dgm:t>
        <a:bodyPr/>
        <a:lstStyle/>
        <a:p>
          <a:endParaRPr lang="fr-FR"/>
        </a:p>
      </dgm:t>
    </dgm:pt>
    <dgm:pt modelId="{E58F2764-67BC-4303-BA25-03DE790183E3}" type="pres">
      <dgm:prSet presAssocID="{175E7253-B685-4CA3-BC8B-61D47FB4F18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A0A2177-8F5E-42AF-B87C-EE10C842EBC9}" type="pres">
      <dgm:prSet presAssocID="{3A10167D-1FBC-4ADB-9B12-3CFB236732F4}" presName="sibTrans" presStyleCnt="0"/>
      <dgm:spPr/>
      <dgm:t>
        <a:bodyPr/>
        <a:lstStyle/>
        <a:p>
          <a:endParaRPr lang="fr-FR"/>
        </a:p>
      </dgm:t>
    </dgm:pt>
    <dgm:pt modelId="{A6033FC2-417D-4803-B45C-F176A4BA155C}" type="pres">
      <dgm:prSet presAssocID="{77F08494-764E-47C9-83C9-DC5A4612C4C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34A096D-F178-4322-BBC4-2E85386480B7}" type="presOf" srcId="{C2882B82-6C2A-4BDF-AFBB-F13E06477FD5}" destId="{C101E88B-7635-48DD-9AE1-333EB5652EA3}" srcOrd="0" destOrd="0" presId="urn:microsoft.com/office/officeart/2005/8/layout/default"/>
    <dgm:cxn modelId="{76F8D655-3354-4C7D-B5F8-CC4BC3E5BAD7}" srcId="{D674EBCE-278E-446F-A109-70EA4AB183A5}" destId="{175E7253-B685-4CA3-BC8B-61D47FB4F18C}" srcOrd="2" destOrd="0" parTransId="{C188CF87-ADF3-494F-8742-53C428E38F19}" sibTransId="{3A10167D-1FBC-4ADB-9B12-3CFB236732F4}"/>
    <dgm:cxn modelId="{73B77B0F-EEBD-4C8F-ACA0-1766EA939B8A}" type="presOf" srcId="{175E7253-B685-4CA3-BC8B-61D47FB4F18C}" destId="{E58F2764-67BC-4303-BA25-03DE790183E3}" srcOrd="0" destOrd="0" presId="urn:microsoft.com/office/officeart/2005/8/layout/default"/>
    <dgm:cxn modelId="{3AC21061-E028-47DC-976E-01ACA8BF3512}" srcId="{D674EBCE-278E-446F-A109-70EA4AB183A5}" destId="{C2882B82-6C2A-4BDF-AFBB-F13E06477FD5}" srcOrd="0" destOrd="0" parTransId="{5D9A6F1B-C422-4A8F-9565-841A6C6EBFAF}" sibTransId="{2AF33773-F5FB-46AD-B48E-EE01BD11A8E8}"/>
    <dgm:cxn modelId="{B6FF8D18-BBF4-445B-82B9-EFA7FCD2955D}" type="presOf" srcId="{880685B4-5701-4A7E-87FF-8BA13821C45E}" destId="{E33336F9-FAF6-4C40-8461-BEB27FB5B9C1}" srcOrd="0" destOrd="0" presId="urn:microsoft.com/office/officeart/2005/8/layout/default"/>
    <dgm:cxn modelId="{0C45B59B-9226-438C-9D4C-7E77FFF547F2}" type="presOf" srcId="{77F08494-764E-47C9-83C9-DC5A4612C4C1}" destId="{A6033FC2-417D-4803-B45C-F176A4BA155C}" srcOrd="0" destOrd="0" presId="urn:microsoft.com/office/officeart/2005/8/layout/default"/>
    <dgm:cxn modelId="{C1A4F2B2-5D55-416A-BA1A-F00E1D29B83F}" type="presOf" srcId="{D674EBCE-278E-446F-A109-70EA4AB183A5}" destId="{B7935B37-670E-491D-8939-BB0512DC5FEE}" srcOrd="0" destOrd="0" presId="urn:microsoft.com/office/officeart/2005/8/layout/default"/>
    <dgm:cxn modelId="{9E9FC9DA-E3BB-4666-81A3-84B672F43325}" srcId="{D674EBCE-278E-446F-A109-70EA4AB183A5}" destId="{77F08494-764E-47C9-83C9-DC5A4612C4C1}" srcOrd="3" destOrd="0" parTransId="{01EEAD64-907E-45BE-B782-1F4E91C3BBA7}" sibTransId="{9A54FEA8-A9E2-49B8-8D3B-031DCA81A30D}"/>
    <dgm:cxn modelId="{C1181673-FD50-4F64-B200-535BA6A87A6A}" srcId="{D674EBCE-278E-446F-A109-70EA4AB183A5}" destId="{880685B4-5701-4A7E-87FF-8BA13821C45E}" srcOrd="1" destOrd="0" parTransId="{6673DB07-E7D0-4F6F-9EB2-9E1A4004C745}" sibTransId="{C88FC4D2-352E-4826-8C49-E0AA0FE7F9C4}"/>
    <dgm:cxn modelId="{396C182C-200C-4EB8-80A2-FBA802C60325}" type="presParOf" srcId="{B7935B37-670E-491D-8939-BB0512DC5FEE}" destId="{C101E88B-7635-48DD-9AE1-333EB5652EA3}" srcOrd="0" destOrd="0" presId="urn:microsoft.com/office/officeart/2005/8/layout/default"/>
    <dgm:cxn modelId="{CCFDF5FD-8738-4BCC-91C7-5B2640F2D459}" type="presParOf" srcId="{B7935B37-670E-491D-8939-BB0512DC5FEE}" destId="{D0F67327-0047-47DB-A7FB-ED6CF0ECEEA7}" srcOrd="1" destOrd="0" presId="urn:microsoft.com/office/officeart/2005/8/layout/default"/>
    <dgm:cxn modelId="{D5749A90-3422-4FFA-B30A-8078AE6ED62C}" type="presParOf" srcId="{B7935B37-670E-491D-8939-BB0512DC5FEE}" destId="{E33336F9-FAF6-4C40-8461-BEB27FB5B9C1}" srcOrd="2" destOrd="0" presId="urn:microsoft.com/office/officeart/2005/8/layout/default"/>
    <dgm:cxn modelId="{54085994-CB5A-4676-9B7F-53603D0934D8}" type="presParOf" srcId="{B7935B37-670E-491D-8939-BB0512DC5FEE}" destId="{08E51D7A-BFE7-49D2-9454-05AB0883609E}" srcOrd="3" destOrd="0" presId="urn:microsoft.com/office/officeart/2005/8/layout/default"/>
    <dgm:cxn modelId="{1B8F9743-2768-4798-84A8-571E2221D6D3}" type="presParOf" srcId="{B7935B37-670E-491D-8939-BB0512DC5FEE}" destId="{E58F2764-67BC-4303-BA25-03DE790183E3}" srcOrd="4" destOrd="0" presId="urn:microsoft.com/office/officeart/2005/8/layout/default"/>
    <dgm:cxn modelId="{08F64CFE-3803-4B0E-BEB2-12F803DCBCA6}" type="presParOf" srcId="{B7935B37-670E-491D-8939-BB0512DC5FEE}" destId="{1A0A2177-8F5E-42AF-B87C-EE10C842EBC9}" srcOrd="5" destOrd="0" presId="urn:microsoft.com/office/officeart/2005/8/layout/default"/>
    <dgm:cxn modelId="{1351B989-C1B0-4659-B266-D52337B66C51}" type="presParOf" srcId="{B7935B37-670E-491D-8939-BB0512DC5FEE}" destId="{A6033FC2-417D-4803-B45C-F176A4BA155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0CAC53-202E-4E95-BE1E-4C2C673D4CB0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9920E16B-F3B9-42FF-A82B-ABA47BAE0A79}">
      <dgm:prSet phldrT="[Texte]"/>
      <dgm:spPr/>
      <dgm:t>
        <a:bodyPr/>
        <a:lstStyle/>
        <a:p>
          <a:r>
            <a:rPr lang="fr-FR" b="0" dirty="0" err="1"/>
            <a:t>Teaching</a:t>
          </a:r>
          <a:r>
            <a:rPr lang="fr-FR" b="0" dirty="0"/>
            <a:t> PE as sport-techniques</a:t>
          </a:r>
        </a:p>
      </dgm:t>
    </dgm:pt>
    <dgm:pt modelId="{659A1B3D-84A0-4547-BB9A-68E6C21391A2}" type="parTrans" cxnId="{C49A588F-D86E-4770-A244-02471E1E3546}">
      <dgm:prSet/>
      <dgm:spPr/>
      <dgm:t>
        <a:bodyPr/>
        <a:lstStyle/>
        <a:p>
          <a:endParaRPr lang="fr-FR" b="0"/>
        </a:p>
      </dgm:t>
    </dgm:pt>
    <dgm:pt modelId="{6E3291C4-A6CD-4BF1-ABB6-450E40781765}" type="sibTrans" cxnId="{C49A588F-D86E-4770-A244-02471E1E3546}">
      <dgm:prSet/>
      <dgm:spPr/>
      <dgm:t>
        <a:bodyPr/>
        <a:lstStyle/>
        <a:p>
          <a:endParaRPr lang="fr-FR" b="0"/>
        </a:p>
      </dgm:t>
    </dgm:pt>
    <dgm:pt modelId="{5BB6FAB3-469C-469A-9AAA-8469761D6A31}">
      <dgm:prSet phldrT="[Texte]"/>
      <dgm:spPr/>
      <dgm:t>
        <a:bodyPr/>
        <a:lstStyle/>
        <a:p>
          <a:r>
            <a:rPr lang="en-US" b="0" dirty="0"/>
            <a:t>Teaching PE for values and citizenship</a:t>
          </a:r>
          <a:endParaRPr lang="fr-FR" b="0" dirty="0"/>
        </a:p>
      </dgm:t>
    </dgm:pt>
    <dgm:pt modelId="{2CA28EA0-736C-465B-9A4E-7709DBE9DF3B}" type="parTrans" cxnId="{D0775EE4-C86A-430D-8C42-D6D4581F41AA}">
      <dgm:prSet/>
      <dgm:spPr/>
      <dgm:t>
        <a:bodyPr/>
        <a:lstStyle/>
        <a:p>
          <a:endParaRPr lang="fr-FR" b="0"/>
        </a:p>
      </dgm:t>
    </dgm:pt>
    <dgm:pt modelId="{4C13191B-4ED0-4EA0-8491-07D29B973DC8}" type="sibTrans" cxnId="{D0775EE4-C86A-430D-8C42-D6D4581F41AA}">
      <dgm:prSet/>
      <dgm:spPr>
        <a:solidFill>
          <a:schemeClr val="accent4"/>
        </a:solidFill>
      </dgm:spPr>
      <dgm:t>
        <a:bodyPr/>
        <a:lstStyle/>
        <a:p>
          <a:endParaRPr lang="fr-FR" b="0"/>
        </a:p>
      </dgm:t>
    </dgm:pt>
    <dgm:pt modelId="{435792BA-F5E5-48F6-BC78-D65B98FA96F2}">
      <dgm:prSet phldrT="[Texte]"/>
      <dgm:spPr/>
      <dgm:t>
        <a:bodyPr/>
        <a:lstStyle/>
        <a:p>
          <a:r>
            <a:rPr lang="en-US" b="0" dirty="0"/>
            <a:t>Teaching PE as health education</a:t>
          </a:r>
          <a:endParaRPr lang="fr-FR" b="0" dirty="0"/>
        </a:p>
      </dgm:t>
    </dgm:pt>
    <dgm:pt modelId="{8BE42CB3-7380-4C68-AF57-963DC50ED9B5}" type="parTrans" cxnId="{1C4B1815-62E8-4380-8606-B941860536FF}">
      <dgm:prSet/>
      <dgm:spPr/>
      <dgm:t>
        <a:bodyPr/>
        <a:lstStyle/>
        <a:p>
          <a:endParaRPr lang="fr-FR" b="0"/>
        </a:p>
      </dgm:t>
    </dgm:pt>
    <dgm:pt modelId="{11887211-0804-4F0F-82C3-56CAC50ADE73}" type="sibTrans" cxnId="{1C4B1815-62E8-4380-8606-B941860536FF}">
      <dgm:prSet/>
      <dgm:spPr/>
      <dgm:t>
        <a:bodyPr/>
        <a:lstStyle/>
        <a:p>
          <a:endParaRPr lang="fr-FR" b="0"/>
        </a:p>
      </dgm:t>
    </dgm:pt>
    <dgm:pt modelId="{FF2176D1-59AB-417A-B7EB-F4586EB1CEE3}" type="pres">
      <dgm:prSet presAssocID="{300CAC53-202E-4E95-BE1E-4C2C673D4CB0}" presName="Name0" presStyleCnt="0">
        <dgm:presLayoutVars>
          <dgm:dir/>
          <dgm:resizeHandles val="exact"/>
        </dgm:presLayoutVars>
      </dgm:prSet>
      <dgm:spPr/>
    </dgm:pt>
    <dgm:pt modelId="{D427BCA0-9242-4BA5-B68E-41C10A6F1CC2}" type="pres">
      <dgm:prSet presAssocID="{9920E16B-F3B9-42FF-A82B-ABA47BAE0A7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8D56440-AA60-46DB-B22C-1FF9D1239FC3}" type="pres">
      <dgm:prSet presAssocID="{6E3291C4-A6CD-4BF1-ABB6-450E40781765}" presName="sibTrans" presStyleLbl="sibTrans2D1" presStyleIdx="0" presStyleCnt="2"/>
      <dgm:spPr/>
      <dgm:t>
        <a:bodyPr/>
        <a:lstStyle/>
        <a:p>
          <a:endParaRPr lang="fr-FR"/>
        </a:p>
      </dgm:t>
    </dgm:pt>
    <dgm:pt modelId="{F500FD19-DBA3-4AFA-A719-ED33EC22D546}" type="pres">
      <dgm:prSet presAssocID="{6E3291C4-A6CD-4BF1-ABB6-450E40781765}" presName="connectorText" presStyleLbl="sibTrans2D1" presStyleIdx="0" presStyleCnt="2"/>
      <dgm:spPr/>
      <dgm:t>
        <a:bodyPr/>
        <a:lstStyle/>
        <a:p>
          <a:endParaRPr lang="fr-FR"/>
        </a:p>
      </dgm:t>
    </dgm:pt>
    <dgm:pt modelId="{A1766AD8-5E6C-45A0-9044-11D61A8B22F2}" type="pres">
      <dgm:prSet presAssocID="{5BB6FAB3-469C-469A-9AAA-8469761D6A3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48D7ED6-FBF0-4655-A1FC-337959E8EB60}" type="pres">
      <dgm:prSet presAssocID="{4C13191B-4ED0-4EA0-8491-07D29B973DC8}" presName="sibTrans" presStyleLbl="sibTrans2D1" presStyleIdx="1" presStyleCnt="2"/>
      <dgm:spPr>
        <a:prstGeom prst="plus">
          <a:avLst/>
        </a:prstGeom>
      </dgm:spPr>
      <dgm:t>
        <a:bodyPr/>
        <a:lstStyle/>
        <a:p>
          <a:endParaRPr lang="fr-FR"/>
        </a:p>
      </dgm:t>
    </dgm:pt>
    <dgm:pt modelId="{01F98365-DE31-4383-B8F2-454386CD73DC}" type="pres">
      <dgm:prSet presAssocID="{4C13191B-4ED0-4EA0-8491-07D29B973DC8}" presName="connectorText" presStyleLbl="sibTrans2D1" presStyleIdx="1" presStyleCnt="2"/>
      <dgm:spPr/>
      <dgm:t>
        <a:bodyPr/>
        <a:lstStyle/>
        <a:p>
          <a:endParaRPr lang="fr-FR"/>
        </a:p>
      </dgm:t>
    </dgm:pt>
    <dgm:pt modelId="{6EB393D2-A801-4D90-BE48-92411D4DB653}" type="pres">
      <dgm:prSet presAssocID="{435792BA-F5E5-48F6-BC78-D65B98FA96F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49A588F-D86E-4770-A244-02471E1E3546}" srcId="{300CAC53-202E-4E95-BE1E-4C2C673D4CB0}" destId="{9920E16B-F3B9-42FF-A82B-ABA47BAE0A79}" srcOrd="0" destOrd="0" parTransId="{659A1B3D-84A0-4547-BB9A-68E6C21391A2}" sibTransId="{6E3291C4-A6CD-4BF1-ABB6-450E40781765}"/>
    <dgm:cxn modelId="{25A32598-7F75-4D2B-9DF2-B7CEF24B9BE2}" type="presOf" srcId="{4C13191B-4ED0-4EA0-8491-07D29B973DC8}" destId="{C48D7ED6-FBF0-4655-A1FC-337959E8EB60}" srcOrd="0" destOrd="0" presId="urn:microsoft.com/office/officeart/2005/8/layout/process1"/>
    <dgm:cxn modelId="{1C4B1815-62E8-4380-8606-B941860536FF}" srcId="{300CAC53-202E-4E95-BE1E-4C2C673D4CB0}" destId="{435792BA-F5E5-48F6-BC78-D65B98FA96F2}" srcOrd="2" destOrd="0" parTransId="{8BE42CB3-7380-4C68-AF57-963DC50ED9B5}" sibTransId="{11887211-0804-4F0F-82C3-56CAC50ADE73}"/>
    <dgm:cxn modelId="{A9873F2D-F896-4AD1-95F2-AC7B5F996334}" type="presOf" srcId="{6E3291C4-A6CD-4BF1-ABB6-450E40781765}" destId="{18D56440-AA60-46DB-B22C-1FF9D1239FC3}" srcOrd="0" destOrd="0" presId="urn:microsoft.com/office/officeart/2005/8/layout/process1"/>
    <dgm:cxn modelId="{264695F8-97CA-43D1-AC69-5BD4EF40E98B}" type="presOf" srcId="{300CAC53-202E-4E95-BE1E-4C2C673D4CB0}" destId="{FF2176D1-59AB-417A-B7EB-F4586EB1CEE3}" srcOrd="0" destOrd="0" presId="urn:microsoft.com/office/officeart/2005/8/layout/process1"/>
    <dgm:cxn modelId="{D0775EE4-C86A-430D-8C42-D6D4581F41AA}" srcId="{300CAC53-202E-4E95-BE1E-4C2C673D4CB0}" destId="{5BB6FAB3-469C-469A-9AAA-8469761D6A31}" srcOrd="1" destOrd="0" parTransId="{2CA28EA0-736C-465B-9A4E-7709DBE9DF3B}" sibTransId="{4C13191B-4ED0-4EA0-8491-07D29B973DC8}"/>
    <dgm:cxn modelId="{B789FE3E-539D-4F66-84C7-C03B9677AEEB}" type="presOf" srcId="{5BB6FAB3-469C-469A-9AAA-8469761D6A31}" destId="{A1766AD8-5E6C-45A0-9044-11D61A8B22F2}" srcOrd="0" destOrd="0" presId="urn:microsoft.com/office/officeart/2005/8/layout/process1"/>
    <dgm:cxn modelId="{A89EC17E-E452-4401-B717-CCDE6C7D490E}" type="presOf" srcId="{435792BA-F5E5-48F6-BC78-D65B98FA96F2}" destId="{6EB393D2-A801-4D90-BE48-92411D4DB653}" srcOrd="0" destOrd="0" presId="urn:microsoft.com/office/officeart/2005/8/layout/process1"/>
    <dgm:cxn modelId="{F71E2A9E-0E12-4824-B136-991EC45F35E0}" type="presOf" srcId="{6E3291C4-A6CD-4BF1-ABB6-450E40781765}" destId="{F500FD19-DBA3-4AFA-A719-ED33EC22D546}" srcOrd="1" destOrd="0" presId="urn:microsoft.com/office/officeart/2005/8/layout/process1"/>
    <dgm:cxn modelId="{2A9E3565-AB11-4D9F-96B3-354F7D2C278F}" type="presOf" srcId="{9920E16B-F3B9-42FF-A82B-ABA47BAE0A79}" destId="{D427BCA0-9242-4BA5-B68E-41C10A6F1CC2}" srcOrd="0" destOrd="0" presId="urn:microsoft.com/office/officeart/2005/8/layout/process1"/>
    <dgm:cxn modelId="{4CB56655-A103-4C2A-9B9E-C24D1161E642}" type="presOf" srcId="{4C13191B-4ED0-4EA0-8491-07D29B973DC8}" destId="{01F98365-DE31-4383-B8F2-454386CD73DC}" srcOrd="1" destOrd="0" presId="urn:microsoft.com/office/officeart/2005/8/layout/process1"/>
    <dgm:cxn modelId="{6C545A00-5FBF-40E7-B9C8-A5A697F414F2}" type="presParOf" srcId="{FF2176D1-59AB-417A-B7EB-F4586EB1CEE3}" destId="{D427BCA0-9242-4BA5-B68E-41C10A6F1CC2}" srcOrd="0" destOrd="0" presId="urn:microsoft.com/office/officeart/2005/8/layout/process1"/>
    <dgm:cxn modelId="{747B8096-D2B3-4472-86AE-A8BBA866DD96}" type="presParOf" srcId="{FF2176D1-59AB-417A-B7EB-F4586EB1CEE3}" destId="{18D56440-AA60-46DB-B22C-1FF9D1239FC3}" srcOrd="1" destOrd="0" presId="urn:microsoft.com/office/officeart/2005/8/layout/process1"/>
    <dgm:cxn modelId="{F1F1404B-8D1E-45C8-A725-2A21927F5766}" type="presParOf" srcId="{18D56440-AA60-46DB-B22C-1FF9D1239FC3}" destId="{F500FD19-DBA3-4AFA-A719-ED33EC22D546}" srcOrd="0" destOrd="0" presId="urn:microsoft.com/office/officeart/2005/8/layout/process1"/>
    <dgm:cxn modelId="{DEA00D3B-B8AD-4108-BE10-669A622ED54A}" type="presParOf" srcId="{FF2176D1-59AB-417A-B7EB-F4586EB1CEE3}" destId="{A1766AD8-5E6C-45A0-9044-11D61A8B22F2}" srcOrd="2" destOrd="0" presId="urn:microsoft.com/office/officeart/2005/8/layout/process1"/>
    <dgm:cxn modelId="{55ABB484-148C-47F4-8996-6606520D5038}" type="presParOf" srcId="{FF2176D1-59AB-417A-B7EB-F4586EB1CEE3}" destId="{C48D7ED6-FBF0-4655-A1FC-337959E8EB60}" srcOrd="3" destOrd="0" presId="urn:microsoft.com/office/officeart/2005/8/layout/process1"/>
    <dgm:cxn modelId="{6601CD25-24E0-4147-A1DF-A672938ECA7A}" type="presParOf" srcId="{C48D7ED6-FBF0-4655-A1FC-337959E8EB60}" destId="{01F98365-DE31-4383-B8F2-454386CD73DC}" srcOrd="0" destOrd="0" presId="urn:microsoft.com/office/officeart/2005/8/layout/process1"/>
    <dgm:cxn modelId="{A194E749-ACF9-4B2A-9AC9-915596FCBD74}" type="presParOf" srcId="{FF2176D1-59AB-417A-B7EB-F4586EB1CEE3}" destId="{6EB393D2-A801-4D90-BE48-92411D4DB65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1E88B-7635-48DD-9AE1-333EB5652EA3}">
      <dsp:nvSpPr>
        <dsp:cNvPr id="0" name=""/>
        <dsp:cNvSpPr/>
      </dsp:nvSpPr>
      <dsp:spPr>
        <a:xfrm>
          <a:off x="1058" y="207080"/>
          <a:ext cx="4127500" cy="24765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5400" b="0" kern="1200" dirty="0"/>
            <a:t>Efficacité</a:t>
          </a:r>
          <a:endParaRPr lang="fr-FR" sz="5400" b="0" kern="1200" dirty="0"/>
        </a:p>
      </dsp:txBody>
      <dsp:txXfrm>
        <a:off x="1058" y="207080"/>
        <a:ext cx="4127500" cy="2476500"/>
      </dsp:txXfrm>
    </dsp:sp>
    <dsp:sp modelId="{E33336F9-FAF6-4C40-8461-BEB27FB5B9C1}">
      <dsp:nvSpPr>
        <dsp:cNvPr id="0" name=""/>
        <dsp:cNvSpPr/>
      </dsp:nvSpPr>
      <dsp:spPr>
        <a:xfrm>
          <a:off x="4541308" y="207080"/>
          <a:ext cx="4127500" cy="2476500"/>
        </a:xfrm>
        <a:prstGeom prst="rect">
          <a:avLst/>
        </a:prstGeom>
        <a:solidFill>
          <a:schemeClr val="accent5">
            <a:hueOff val="5338630"/>
            <a:satOff val="-17326"/>
            <a:lumOff val="7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5400" b="0" kern="1200" dirty="0"/>
            <a:t>Coût</a:t>
          </a:r>
          <a:endParaRPr lang="fr-FR" sz="5400" b="0" kern="1200" dirty="0"/>
        </a:p>
      </dsp:txBody>
      <dsp:txXfrm>
        <a:off x="4541308" y="207080"/>
        <a:ext cx="4127500" cy="2476500"/>
      </dsp:txXfrm>
    </dsp:sp>
    <dsp:sp modelId="{E58F2764-67BC-4303-BA25-03DE790183E3}">
      <dsp:nvSpPr>
        <dsp:cNvPr id="0" name=""/>
        <dsp:cNvSpPr/>
      </dsp:nvSpPr>
      <dsp:spPr>
        <a:xfrm>
          <a:off x="1058" y="3096330"/>
          <a:ext cx="4127500" cy="2476500"/>
        </a:xfrm>
        <a:prstGeom prst="rect">
          <a:avLst/>
        </a:prstGeom>
        <a:solidFill>
          <a:schemeClr val="accent5">
            <a:hueOff val="10677260"/>
            <a:satOff val="-34652"/>
            <a:lumOff val="157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5400" b="0" kern="1200" dirty="0"/>
            <a:t>Inégalités</a:t>
          </a:r>
          <a:endParaRPr lang="fr-FR" sz="5400" b="0" kern="1200" dirty="0"/>
        </a:p>
      </dsp:txBody>
      <dsp:txXfrm>
        <a:off x="1058" y="3096330"/>
        <a:ext cx="4127500" cy="2476500"/>
      </dsp:txXfrm>
    </dsp:sp>
    <dsp:sp modelId="{A6033FC2-417D-4803-B45C-F176A4BA155C}">
      <dsp:nvSpPr>
        <dsp:cNvPr id="0" name=""/>
        <dsp:cNvSpPr/>
      </dsp:nvSpPr>
      <dsp:spPr>
        <a:xfrm>
          <a:off x="4541308" y="3096330"/>
          <a:ext cx="4127500" cy="2476500"/>
        </a:xfrm>
        <a:prstGeom prst="rect">
          <a:avLst/>
        </a:prstGeom>
        <a:solidFill>
          <a:schemeClr val="accent5">
            <a:hueOff val="16015889"/>
            <a:satOff val="-51978"/>
            <a:lumOff val="23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5400" b="0" kern="1200" dirty="0"/>
            <a:t>Motivations</a:t>
          </a:r>
          <a:endParaRPr lang="fr-FR" sz="5400" b="0" kern="1200" dirty="0"/>
        </a:p>
      </dsp:txBody>
      <dsp:txXfrm>
        <a:off x="4541308" y="3096330"/>
        <a:ext cx="4127500" cy="2476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27BCA0-9242-4BA5-B68E-41C10A6F1CC2}">
      <dsp:nvSpPr>
        <dsp:cNvPr id="0" name=""/>
        <dsp:cNvSpPr/>
      </dsp:nvSpPr>
      <dsp:spPr>
        <a:xfrm>
          <a:off x="8073" y="568487"/>
          <a:ext cx="2413206" cy="144792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b="0" kern="1200" dirty="0" err="1"/>
            <a:t>Teaching</a:t>
          </a:r>
          <a:r>
            <a:rPr lang="fr-FR" sz="2600" b="0" kern="1200" dirty="0"/>
            <a:t> PE as sport-techniques</a:t>
          </a:r>
        </a:p>
      </dsp:txBody>
      <dsp:txXfrm>
        <a:off x="50481" y="610895"/>
        <a:ext cx="2328390" cy="1363108"/>
      </dsp:txXfrm>
    </dsp:sp>
    <dsp:sp modelId="{18D56440-AA60-46DB-B22C-1FF9D1239FC3}">
      <dsp:nvSpPr>
        <dsp:cNvPr id="0" name=""/>
        <dsp:cNvSpPr/>
      </dsp:nvSpPr>
      <dsp:spPr>
        <a:xfrm>
          <a:off x="2662601" y="993212"/>
          <a:ext cx="511599" cy="5984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100" b="0" kern="1200"/>
        </a:p>
      </dsp:txBody>
      <dsp:txXfrm>
        <a:off x="2662601" y="1112907"/>
        <a:ext cx="358119" cy="359085"/>
      </dsp:txXfrm>
    </dsp:sp>
    <dsp:sp modelId="{A1766AD8-5E6C-45A0-9044-11D61A8B22F2}">
      <dsp:nvSpPr>
        <dsp:cNvPr id="0" name=""/>
        <dsp:cNvSpPr/>
      </dsp:nvSpPr>
      <dsp:spPr>
        <a:xfrm>
          <a:off x="3386563" y="568487"/>
          <a:ext cx="2413206" cy="144792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kern="1200" dirty="0"/>
            <a:t>Teaching PE for values and citizenship</a:t>
          </a:r>
          <a:endParaRPr lang="fr-FR" sz="2600" b="0" kern="1200" dirty="0"/>
        </a:p>
      </dsp:txBody>
      <dsp:txXfrm>
        <a:off x="3428971" y="610895"/>
        <a:ext cx="2328390" cy="1363108"/>
      </dsp:txXfrm>
    </dsp:sp>
    <dsp:sp modelId="{C48D7ED6-FBF0-4655-A1FC-337959E8EB60}">
      <dsp:nvSpPr>
        <dsp:cNvPr id="0" name=""/>
        <dsp:cNvSpPr/>
      </dsp:nvSpPr>
      <dsp:spPr>
        <a:xfrm>
          <a:off x="6041091" y="993212"/>
          <a:ext cx="511599" cy="598475"/>
        </a:xfrm>
        <a:prstGeom prst="plus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100" b="0" kern="1200"/>
        </a:p>
      </dsp:txBody>
      <dsp:txXfrm>
        <a:off x="6041091" y="1112907"/>
        <a:ext cx="358119" cy="359085"/>
      </dsp:txXfrm>
    </dsp:sp>
    <dsp:sp modelId="{6EB393D2-A801-4D90-BE48-92411D4DB653}">
      <dsp:nvSpPr>
        <dsp:cNvPr id="0" name=""/>
        <dsp:cNvSpPr/>
      </dsp:nvSpPr>
      <dsp:spPr>
        <a:xfrm>
          <a:off x="6765053" y="568487"/>
          <a:ext cx="2413206" cy="144792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kern="1200" dirty="0"/>
            <a:t>Teaching PE as health education</a:t>
          </a:r>
          <a:endParaRPr lang="fr-FR" sz="2600" b="0" kern="1200" dirty="0"/>
        </a:p>
      </dsp:txBody>
      <dsp:txXfrm>
        <a:off x="6807461" y="610895"/>
        <a:ext cx="2328390" cy="13631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F7F82-986B-43C5-AA8F-25BC635D0B80}" type="datetimeFigureOut">
              <a:rPr lang="fr-BE" smtClean="0"/>
              <a:t>21-03-20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1BE625-25DE-4EF5-8ED2-8DAC0D8E057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26755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ce réservé de l'image des diapositives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BE" altLang="en-US" smtClean="0">
              <a:latin typeface="Arial" panose="020B0604020202020204" pitchFamily="34" charset="0"/>
            </a:endParaRPr>
          </a:p>
        </p:txBody>
      </p:sp>
      <p:sp>
        <p:nvSpPr>
          <p:cNvPr id="5222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15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715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715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715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715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7155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7155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7155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7155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E06F68-1C88-4319-BB6B-7B4F91912A35}" type="slidenum">
              <a:rPr lang="fr-FR" altLang="en-US" i="0" smtClean="0"/>
              <a:pPr/>
              <a:t>7</a:t>
            </a:fld>
            <a:endParaRPr lang="fr-FR" altLang="en-US" i="0" smtClean="0"/>
          </a:p>
        </p:txBody>
      </p:sp>
    </p:spTree>
    <p:extLst>
      <p:ext uri="{BB962C8B-B14F-4D97-AF65-F5344CB8AC3E}">
        <p14:creationId xmlns:p14="http://schemas.microsoft.com/office/powerpoint/2010/main" val="584069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fr-B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Condensed"/>
                <a:ea typeface="Avenir Next Condensed"/>
                <a:cs typeface="Avenir Next Condensed"/>
                <a:sym typeface="Avenir Next Condensed Demi Bold"/>
              </a:rPr>
              <a:t>identifier</a:t>
            </a:r>
            <a:r>
              <a:rPr kumimoji="0" lang="fr-B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Condensed"/>
                <a:ea typeface="Avenir Next Condensed"/>
                <a:cs typeface="Avenir Next Condensed"/>
                <a:sym typeface="Avenir Next Condensed"/>
              </a:rPr>
              <a:t>, </a:t>
            </a:r>
            <a:r>
              <a:rPr kumimoji="0" lang="fr-B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Condensed"/>
                <a:ea typeface="Avenir Next Condensed"/>
                <a:cs typeface="Avenir Next Condensed"/>
                <a:sym typeface="Avenir Next Condensed Demi Bold"/>
              </a:rPr>
              <a:t>concevoir</a:t>
            </a:r>
            <a:r>
              <a:rPr kumimoji="0" lang="fr-B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Condensed"/>
                <a:ea typeface="Avenir Next Condensed"/>
                <a:cs typeface="Avenir Next Condensed"/>
                <a:sym typeface="Avenir Next Condensed"/>
              </a:rPr>
              <a:t> et </a:t>
            </a:r>
            <a:r>
              <a:rPr kumimoji="0" lang="fr-B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Condensed"/>
                <a:ea typeface="Avenir Next Condensed"/>
                <a:cs typeface="Avenir Next Condensed"/>
                <a:sym typeface="Avenir Next Condensed Demi Bold"/>
              </a:rPr>
              <a:t>partager</a:t>
            </a:r>
            <a:r>
              <a:rPr kumimoji="0" lang="fr-B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Condensed"/>
                <a:ea typeface="Avenir Next Condensed"/>
                <a:cs typeface="Avenir Next Condensed"/>
                <a:sym typeface="Avenir Next Condensed"/>
              </a:rPr>
              <a:t> des dispositifs et des outils didactiques destinés à la mise en œuvre du nouveau tronc commun lié au Pacte dans ce domaine spécifique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65137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fr-B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Condensed"/>
                <a:ea typeface="Avenir Next Condensed"/>
                <a:cs typeface="Avenir Next Condensed"/>
                <a:sym typeface="Avenir Next Condensed Demi Bold"/>
              </a:rPr>
              <a:t>identifier</a:t>
            </a:r>
            <a:r>
              <a:rPr kumimoji="0" lang="fr-B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Condensed"/>
                <a:ea typeface="Avenir Next Condensed"/>
                <a:cs typeface="Avenir Next Condensed"/>
                <a:sym typeface="Avenir Next Condensed"/>
              </a:rPr>
              <a:t>, </a:t>
            </a:r>
            <a:r>
              <a:rPr kumimoji="0" lang="fr-B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Condensed"/>
                <a:ea typeface="Avenir Next Condensed"/>
                <a:cs typeface="Avenir Next Condensed"/>
                <a:sym typeface="Avenir Next Condensed Demi Bold"/>
              </a:rPr>
              <a:t>concevoir</a:t>
            </a:r>
            <a:r>
              <a:rPr kumimoji="0" lang="fr-B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Condensed"/>
                <a:ea typeface="Avenir Next Condensed"/>
                <a:cs typeface="Avenir Next Condensed"/>
                <a:sym typeface="Avenir Next Condensed"/>
              </a:rPr>
              <a:t> et </a:t>
            </a:r>
            <a:r>
              <a:rPr kumimoji="0" lang="fr-B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Condensed"/>
                <a:ea typeface="Avenir Next Condensed"/>
                <a:cs typeface="Avenir Next Condensed"/>
                <a:sym typeface="Avenir Next Condensed Demi Bold"/>
              </a:rPr>
              <a:t>partager</a:t>
            </a:r>
            <a:r>
              <a:rPr kumimoji="0" lang="fr-B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Condensed"/>
                <a:ea typeface="Avenir Next Condensed"/>
                <a:cs typeface="Avenir Next Condensed"/>
                <a:sym typeface="Avenir Next Condensed"/>
              </a:rPr>
              <a:t> des dispositifs et des outils didactiques destinés à la mise en œuvre du nouveau tronc commun lié au Pacte dans ce domaine spécifique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92984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97084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983344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sous-titr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914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1143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137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160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1828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sz="3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sz="3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sz="3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sz="3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sz="3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7023948" y="2239716"/>
            <a:ext cx="5080000" cy="661077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00853" y="2239716"/>
            <a:ext cx="5452534" cy="6610773"/>
          </a:xfrm>
          <a:prstGeom prst="rect">
            <a:avLst/>
          </a:prstGeom>
        </p:spPr>
        <p:txBody>
          <a:bodyPr/>
          <a:lstStyle>
            <a:lvl1pPr marL="298022" indent="-298022">
              <a:spcBef>
                <a:spcPts val="2401"/>
              </a:spcBef>
              <a:buBlip>
                <a:blip r:embed="rId2"/>
              </a:buBlip>
              <a:defRPr sz="2027">
                <a:latin typeface="Avenir Next Condensed"/>
                <a:ea typeface="Avenir Next Condensed"/>
                <a:cs typeface="Avenir Next Condensed"/>
                <a:sym typeface="Avenir Next Condensed"/>
              </a:defRPr>
            </a:lvl1pPr>
            <a:lvl2pPr marL="596044" indent="-298022">
              <a:spcBef>
                <a:spcPts val="2401"/>
              </a:spcBef>
              <a:buBlip>
                <a:blip r:embed="rId2"/>
              </a:buBlip>
              <a:defRPr sz="2027">
                <a:latin typeface="Avenir Next Condensed"/>
                <a:ea typeface="Avenir Next Condensed"/>
                <a:cs typeface="Avenir Next Condensed"/>
                <a:sym typeface="Avenir Next Condensed"/>
              </a:defRPr>
            </a:lvl2pPr>
            <a:lvl3pPr marL="894066" indent="-298022">
              <a:spcBef>
                <a:spcPts val="2401"/>
              </a:spcBef>
              <a:buBlip>
                <a:blip r:embed="rId2"/>
              </a:buBlip>
              <a:defRPr sz="2027">
                <a:latin typeface="Avenir Next Condensed"/>
                <a:ea typeface="Avenir Next Condensed"/>
                <a:cs typeface="Avenir Next Condensed"/>
                <a:sym typeface="Avenir Next Condensed"/>
              </a:defRPr>
            </a:lvl3pPr>
            <a:lvl4pPr marL="1192088" indent="-298022">
              <a:spcBef>
                <a:spcPts val="2401"/>
              </a:spcBef>
              <a:defRPr sz="2027">
                <a:latin typeface="Avenir Next Condensed"/>
                <a:ea typeface="Avenir Next Condensed"/>
                <a:cs typeface="Avenir Next Condensed"/>
                <a:sym typeface="Avenir Next Condensed"/>
              </a:defRPr>
            </a:lvl4pPr>
            <a:lvl5pPr marL="1490110" indent="-298022">
              <a:spcBef>
                <a:spcPts val="2401"/>
              </a:spcBef>
              <a:defRPr sz="2027">
                <a:latin typeface="Avenir Next Condensed"/>
                <a:ea typeface="Avenir Next Condensed"/>
                <a:cs typeface="Avenir Next Condensed"/>
                <a:sym typeface="Avenir Next Condense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291420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- Haut">
  <p:cSld name="Titre - Hau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914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1143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137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160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1828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3">
  <p:cSld name="Photo - 3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pic" idx="2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44500" marR="0" lvl="0" indent="-4445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889000" marR="0" lvl="1" indent="-4445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33500" marR="0" lvl="2" indent="-4445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778000" marR="0" lvl="3" indent="-4445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22500" marR="0" lvl="4" indent="-4445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667000" marR="0" lvl="5" indent="-4445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111500" marR="0" lvl="6" indent="-4445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556000" marR="0" lvl="7" indent="-4445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000500" marR="0" lvl="8" indent="-4445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pic" idx="3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44500" marR="0" lvl="0" indent="-4445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889000" marR="0" lvl="1" indent="-4445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33500" marR="0" lvl="2" indent="-4445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778000" marR="0" lvl="3" indent="-4445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22500" marR="0" lvl="4" indent="-4445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667000" marR="0" lvl="5" indent="-4445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111500" marR="0" lvl="6" indent="-4445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556000" marR="0" lvl="7" indent="-4445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000500" marR="0" lvl="8" indent="-4445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44" name="Shape 44"/>
          <p:cNvSpPr>
            <a:spLocks noGrp="1"/>
          </p:cNvSpPr>
          <p:nvPr>
            <p:ph type="pic" idx="4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44500" marR="0" lvl="0" indent="-4445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889000" marR="0" lvl="1" indent="-4445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33500" marR="0" lvl="2" indent="-4445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778000" marR="0" lvl="3" indent="-4445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22500" marR="0" lvl="4" indent="-4445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667000" marR="0" lvl="5" indent="-4445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111500" marR="0" lvl="6" indent="-4445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556000" marR="0" lvl="7" indent="-4445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000500" marR="0" lvl="8" indent="-4445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">
  <p:cSld name="Photo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pic" idx="2"/>
          </p:nvPr>
        </p:nvSpPr>
        <p:spPr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44500" marR="0" lvl="0" indent="-4445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889000" marR="0" lvl="1" indent="-4445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33500" marR="0" lvl="2" indent="-4445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778000" marR="0" lvl="3" indent="-4445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22500" marR="0" lvl="4" indent="-4445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667000" marR="0" lvl="5" indent="-4445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111500" marR="0" lvl="6" indent="-4445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556000" marR="0" lvl="7" indent="-4445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000500" marR="0" lvl="8" indent="-4445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FF6E1-FA32-4827-9E52-48160F1D767E}" type="datetimeFigureOut">
              <a:rPr lang="fr-BE"/>
              <a:pPr>
                <a:defRPr/>
              </a:pPr>
              <a:t>21-03-20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CE 25 mars 2011– draft 1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4710167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28D78339-4661-42AF-8D23-C9B342E14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A953E-345E-496F-A75D-38646A526CBD}" type="datetime1">
              <a:rPr lang="fr-BE"/>
              <a:pPr>
                <a:defRPr/>
              </a:pPr>
              <a:t>21-03-20</a:t>
            </a:fld>
            <a:endParaRPr lang="fr-BE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9B787167-EDA9-4243-AE2F-D787509BC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RENCONTRE ET ÉCHANGES - PROJETS TANDEM - 10 janvier 2018 - Moulins de Beez</a:t>
            </a:r>
            <a:endParaRPr lang="fr-BE" dirty="0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51695847-B1C4-420E-94FC-72F42FA6A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66871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848C06AC-73DA-484A-BD44-524129186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A880C-C9E2-4356-8492-3D928F925AF5}" type="datetime1">
              <a:rPr lang="fr-BE" altLang="en-US"/>
              <a:pPr>
                <a:defRPr/>
              </a:pPr>
              <a:t>21-03-20</a:t>
            </a:fld>
            <a:endParaRPr lang="fr-BE" altLang="en-US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E3C7102F-2C07-4068-8882-AC6379398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altLang="en-US"/>
              <a:t>CE 25 mars 2011– draft 1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F51F5547-5D78-49F8-AE4D-F6DBE47D5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14806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puces">
  <p:cSld name="Titre et puce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914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1143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137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160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1828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562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8613" y="388338"/>
            <a:ext cx="11595947" cy="1237262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866987" y="3467947"/>
            <a:ext cx="5527040" cy="509354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6827520" y="3467947"/>
            <a:ext cx="5527040" cy="509354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"/>
          </p:nvPr>
        </p:nvSpPr>
        <p:spPr>
          <a:xfrm>
            <a:off x="866987" y="2492587"/>
            <a:ext cx="5527040" cy="910336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844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3"/>
          </p:nvPr>
        </p:nvSpPr>
        <p:spPr>
          <a:xfrm>
            <a:off x="6827520" y="2492587"/>
            <a:ext cx="5527040" cy="910336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844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9">
            <a:extLst>
              <a:ext uri="{FF2B5EF4-FFF2-40B4-BE49-F238E27FC236}">
                <a16:creationId xmlns:a16="http://schemas.microsoft.com/office/drawing/2014/main" id="{53894E69-BBCC-4211-B0AA-7F32C31F6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F5149CC-9C39-4C7C-8548-6969822B7446}" type="datetime1">
              <a:rPr lang="fr-FR"/>
              <a:pPr>
                <a:defRPr/>
              </a:pPr>
              <a:t>21/03/2020</a:t>
            </a:fld>
            <a:endParaRPr lang="fr-FR"/>
          </a:p>
        </p:txBody>
      </p:sp>
      <p:sp>
        <p:nvSpPr>
          <p:cNvPr id="8" name="Espace réservé du numéro de diapositive 11">
            <a:extLst>
              <a:ext uri="{FF2B5EF4-FFF2-40B4-BE49-F238E27FC236}">
                <a16:creationId xmlns:a16="http://schemas.microsoft.com/office/drawing/2014/main" id="{BDA56778-E323-49B7-9C25-8FCD443804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82A88-4EE4-4232-BE68-34FFA942237D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  <p:sp>
        <p:nvSpPr>
          <p:cNvPr id="9" name="Espace réservé du pied de page 13">
            <a:extLst>
              <a:ext uri="{FF2B5EF4-FFF2-40B4-BE49-F238E27FC236}">
                <a16:creationId xmlns:a16="http://schemas.microsoft.com/office/drawing/2014/main" id="{90849189-7A86-478D-8BEF-6D51F8086C6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5516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914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1143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137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160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1828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6" r:id="rId3"/>
    <p:sldLayoutId id="2147483658" r:id="rId4"/>
    <p:sldLayoutId id="2147483661" r:id="rId5"/>
    <p:sldLayoutId id="2147483662" r:id="rId6"/>
    <p:sldLayoutId id="2147483663" r:id="rId7"/>
    <p:sldLayoutId id="2147483664" r:id="rId8"/>
    <p:sldLayoutId id="2147483666" r:id="rId9"/>
    <p:sldLayoutId id="214748366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13" Type="http://schemas.openxmlformats.org/officeDocument/2006/relationships/image" Target="../media/image26.gif"/><Relationship Id="rId3" Type="http://schemas.openxmlformats.org/officeDocument/2006/relationships/image" Target="../media/image17.jpg"/><Relationship Id="rId7" Type="http://schemas.openxmlformats.org/officeDocument/2006/relationships/image" Target="../media/image20.jp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11" Type="http://schemas.openxmlformats.org/officeDocument/2006/relationships/image" Target="../media/image24.jpg"/><Relationship Id="rId5" Type="http://schemas.openxmlformats.org/officeDocument/2006/relationships/image" Target="../media/image18.jpg"/><Relationship Id="rId15" Type="http://schemas.openxmlformats.org/officeDocument/2006/relationships/image" Target="../media/image28.png"/><Relationship Id="rId10" Type="http://schemas.openxmlformats.org/officeDocument/2006/relationships/image" Target="../media/image23.jpg"/><Relationship Id="rId4" Type="http://schemas.openxmlformats.org/officeDocument/2006/relationships/image" Target="../media/image2.png"/><Relationship Id="rId9" Type="http://schemas.openxmlformats.org/officeDocument/2006/relationships/image" Target="../media/image22.jpg"/><Relationship Id="rId1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servaldupont/1a7v36k7wqac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pactedexcellence.be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3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2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77" descr="pacte01.tiff">
            <a:extLst>
              <a:ext uri="{FF2B5EF4-FFF2-40B4-BE49-F238E27FC236}">
                <a16:creationId xmlns:a16="http://schemas.microsoft.com/office/drawing/2014/main" id="{EF8F9192-AFBE-4F77-8ADA-39B5F847F09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7976"/>
            <a:ext cx="13004259" cy="141636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re 7">
            <a:extLst>
              <a:ext uri="{FF2B5EF4-FFF2-40B4-BE49-F238E27FC236}">
                <a16:creationId xmlns:a16="http://schemas.microsoft.com/office/drawing/2014/main" id="{E198D6E7-6B75-40D4-9296-39A56DEB2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8637" y="3229500"/>
            <a:ext cx="10238238" cy="3154252"/>
          </a:xfrm>
          <a:noFill/>
          <a:ln>
            <a:noFill/>
          </a:ln>
        </p:spPr>
        <p:txBody>
          <a:bodyPr spcFirstLastPara="1" wrap="square" lIns="91425" tIns="91425" rIns="91425" bIns="91425" anchor="b" anchorCtr="0"/>
          <a:lstStyle/>
          <a:p>
            <a:r>
              <a:rPr lang="fr-CH" sz="4800" dirty="0">
                <a:solidFill>
                  <a:srgbClr val="C45C0E"/>
                </a:solidFill>
                <a:latin typeface="+mn-lt"/>
              </a:rPr>
              <a:t>Transition vers une éducation physique, au bien-être et à la santé : le cas de la Fédération Wallonie-Bruxelles </a:t>
            </a:r>
            <a:endParaRPr lang="fr-FR" sz="4800" dirty="0">
              <a:solidFill>
                <a:srgbClr val="C45C0E"/>
              </a:solidFill>
              <a:latin typeface="+mn-lt"/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FBBA45F-2A2E-44BE-BA0D-D3EFBFFFA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0000" y="6787125"/>
            <a:ext cx="10464800" cy="1130300"/>
          </a:xfrm>
        </p:spPr>
        <p:txBody>
          <a:bodyPr/>
          <a:lstStyle/>
          <a:p>
            <a:r>
              <a:rPr lang="fr-BE" sz="2800" dirty="0" smtClean="0">
                <a:latin typeface="+mn-lt"/>
              </a:rPr>
              <a:t>Jean-Philippe Dupont, </a:t>
            </a:r>
            <a:r>
              <a:rPr lang="fr-BE" sz="2800" dirty="0">
                <a:latin typeface="+mn-lt"/>
              </a:rPr>
              <a:t>Xavier </a:t>
            </a:r>
            <a:r>
              <a:rPr lang="fr-BE" sz="2800" dirty="0" smtClean="0">
                <a:latin typeface="+mn-lt"/>
              </a:rPr>
              <a:t>Flamme, </a:t>
            </a:r>
            <a:r>
              <a:rPr lang="fr-BE" sz="2800" dirty="0">
                <a:latin typeface="+mn-lt"/>
              </a:rPr>
              <a:t>Benoit </a:t>
            </a:r>
            <a:r>
              <a:rPr lang="fr-BE" sz="2800" dirty="0" smtClean="0">
                <a:latin typeface="+mn-lt"/>
              </a:rPr>
              <a:t>Vercruysse, Amélie </a:t>
            </a:r>
            <a:r>
              <a:rPr lang="fr-BE" sz="2800" dirty="0" err="1" smtClean="0">
                <a:latin typeface="+mn-lt"/>
              </a:rPr>
              <a:t>Brau</a:t>
            </a:r>
            <a:r>
              <a:rPr lang="fr-BE" sz="2800" dirty="0" smtClean="0">
                <a:latin typeface="+mn-lt"/>
              </a:rPr>
              <a:t>, </a:t>
            </a:r>
            <a:r>
              <a:rPr lang="fr-BE" sz="2800" dirty="0" err="1" smtClean="0">
                <a:latin typeface="+mn-lt"/>
              </a:rPr>
              <a:t>Maurine</a:t>
            </a:r>
            <a:r>
              <a:rPr lang="fr-BE" sz="2800" dirty="0" smtClean="0">
                <a:latin typeface="+mn-lt"/>
              </a:rPr>
              <a:t> </a:t>
            </a:r>
            <a:r>
              <a:rPr lang="fr-BE" sz="2800" dirty="0" err="1" smtClean="0">
                <a:latin typeface="+mn-lt"/>
              </a:rPr>
              <a:t>Remacle</a:t>
            </a:r>
            <a:r>
              <a:rPr lang="fr-BE" sz="2800" dirty="0" smtClean="0">
                <a:latin typeface="+mn-lt"/>
              </a:rPr>
              <a:t>, </a:t>
            </a:r>
            <a:r>
              <a:rPr lang="fr-BE" sz="2800" dirty="0" err="1" smtClean="0">
                <a:latin typeface="+mn-lt"/>
              </a:rPr>
              <a:t>Madisson</a:t>
            </a:r>
            <a:r>
              <a:rPr lang="fr-BE" sz="2800" dirty="0" smtClean="0">
                <a:latin typeface="+mn-lt"/>
              </a:rPr>
              <a:t> </a:t>
            </a:r>
            <a:r>
              <a:rPr lang="fr-BE" sz="2800" dirty="0" err="1" smtClean="0">
                <a:latin typeface="+mn-lt"/>
              </a:rPr>
              <a:t>Bodart</a:t>
            </a:r>
            <a:r>
              <a:rPr lang="fr-BE" sz="2800" dirty="0" smtClean="0">
                <a:latin typeface="+mn-lt"/>
              </a:rPr>
              <a:t>, </a:t>
            </a:r>
            <a:r>
              <a:rPr lang="fr-BE" sz="2800" dirty="0">
                <a:latin typeface="+mn-lt"/>
              </a:rPr>
              <a:t>Sylvie </a:t>
            </a:r>
            <a:r>
              <a:rPr lang="fr-BE" sz="2800" dirty="0" smtClean="0">
                <a:latin typeface="+mn-lt"/>
              </a:rPr>
              <a:t>Herreman, </a:t>
            </a:r>
            <a:r>
              <a:rPr lang="fr-BE" sz="2800" dirty="0">
                <a:latin typeface="+mn-lt"/>
              </a:rPr>
              <a:t>Jérémy </a:t>
            </a:r>
            <a:r>
              <a:rPr lang="fr-BE" sz="2800" dirty="0" smtClean="0">
                <a:latin typeface="+mn-lt"/>
              </a:rPr>
              <a:t>Bonni et </a:t>
            </a:r>
            <a:r>
              <a:rPr lang="fr-BE" sz="2800" dirty="0">
                <a:latin typeface="+mn-lt"/>
              </a:rPr>
              <a:t>Marc </a:t>
            </a:r>
            <a:r>
              <a:rPr lang="fr-BE" sz="2800" dirty="0" smtClean="0">
                <a:latin typeface="+mn-lt"/>
              </a:rPr>
              <a:t>Cloes</a:t>
            </a:r>
            <a:endParaRPr lang="fr-BE" sz="2800" dirty="0">
              <a:latin typeface="+mn-lt"/>
            </a:endParaRPr>
          </a:p>
          <a:p>
            <a:endParaRPr lang="fr-FR" sz="2800" dirty="0">
              <a:latin typeface="+mn-lt"/>
            </a:endParaRP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176A2F7A-58F3-44A2-BB2C-271DB2E69AA2}"/>
              </a:ext>
            </a:extLst>
          </p:cNvPr>
          <p:cNvSpPr txBox="1">
            <a:spLocks/>
          </p:cNvSpPr>
          <p:nvPr/>
        </p:nvSpPr>
        <p:spPr>
          <a:xfrm>
            <a:off x="1269729" y="8642786"/>
            <a:ext cx="10464800" cy="80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sz="3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sz="3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sz="3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sz="3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sz="3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r>
              <a:rPr lang="fr-BE" sz="2000" dirty="0" smtClean="0">
                <a:latin typeface="+mn-lt"/>
              </a:rPr>
              <a:t>11</a:t>
            </a:r>
            <a:r>
              <a:rPr lang="fr-BE" sz="2000" baseline="30000" dirty="0" smtClean="0">
                <a:latin typeface="+mn-lt"/>
              </a:rPr>
              <a:t>ème</a:t>
            </a:r>
            <a:r>
              <a:rPr lang="fr-BE" sz="2000" dirty="0" smtClean="0">
                <a:latin typeface="+mn-lt"/>
              </a:rPr>
              <a:t> biennale de l’ARIS</a:t>
            </a:r>
            <a:endParaRPr lang="fr-BE" sz="2000" dirty="0">
              <a:latin typeface="+mn-lt"/>
            </a:endParaRPr>
          </a:p>
          <a:p>
            <a:r>
              <a:rPr lang="fr-BE" sz="2000" dirty="0" smtClean="0">
                <a:latin typeface="+mn-lt"/>
              </a:rPr>
              <a:t>Liège, 28 février 2020</a:t>
            </a:r>
            <a:endParaRPr lang="fr-FR" sz="2000" dirty="0">
              <a:latin typeface="+mn-lt"/>
            </a:endParaRPr>
          </a:p>
        </p:txBody>
      </p:sp>
      <p:pic>
        <p:nvPicPr>
          <p:cNvPr id="14" name="Shape 60" descr="slide-pacte.jpg">
            <a:extLst>
              <a:ext uri="{FF2B5EF4-FFF2-40B4-BE49-F238E27FC236}">
                <a16:creationId xmlns:a16="http://schemas.microsoft.com/office/drawing/2014/main" id="{8F612A75-0FB6-477B-8F02-F8A9893F662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081" t="9027" r="45933" b="10899"/>
          <a:stretch/>
        </p:blipFill>
        <p:spPr>
          <a:xfrm>
            <a:off x="10185991" y="1388391"/>
            <a:ext cx="2496937" cy="21724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341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580"/>
    </mc:Choice>
    <mc:Fallback xmlns="">
      <p:transition spd="slow" advTm="4158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Espace réservé du contenu 1"/>
          <p:cNvSpPr>
            <a:spLocks noGrp="1"/>
          </p:cNvSpPr>
          <p:nvPr>
            <p:ph idx="4294967295"/>
          </p:nvPr>
        </p:nvSpPr>
        <p:spPr>
          <a:xfrm>
            <a:off x="389106" y="1876925"/>
            <a:ext cx="8596481" cy="7207113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fr-BE" sz="2773" dirty="0">
                <a:solidFill>
                  <a:srgbClr val="002060"/>
                </a:solidFill>
                <a:latin typeface="+mn-lt"/>
                <a:ea typeface="ＭＳ Ｐゴシック" panose="020B0600070205080204" pitchFamily="34" charset="-128"/>
              </a:rPr>
              <a:t>Ce modèle pédagogique préconise que la </a:t>
            </a:r>
            <a:r>
              <a:rPr lang="fr-BE" sz="2773" b="1" dirty="0">
                <a:solidFill>
                  <a:srgbClr val="E66C10"/>
                </a:solidFill>
                <a:latin typeface="+mn-lt"/>
                <a:ea typeface="ＭＳ Ｐゴシック" panose="020B0600070205080204" pitchFamily="34" charset="-128"/>
              </a:rPr>
              <a:t>gestion appropriative de la santé</a:t>
            </a:r>
            <a:r>
              <a:rPr lang="fr-BE" sz="2773" dirty="0">
                <a:solidFill>
                  <a:srgbClr val="E66C10"/>
                </a:solidFill>
                <a:latin typeface="+mn-lt"/>
                <a:ea typeface="ＭＳ Ｐゴシック" panose="020B0600070205080204" pitchFamily="34" charset="-128"/>
              </a:rPr>
              <a:t> </a:t>
            </a:r>
            <a:r>
              <a:rPr lang="fr-BE" sz="2773" dirty="0">
                <a:solidFill>
                  <a:srgbClr val="002060"/>
                </a:solidFill>
                <a:latin typeface="+mn-lt"/>
                <a:ea typeface="ＭＳ Ｐゴシック" panose="020B0600070205080204" pitchFamily="34" charset="-128"/>
              </a:rPr>
              <a:t>soit l’objectif principal du cours d’</a:t>
            </a:r>
            <a:r>
              <a:rPr lang="fr-BE" sz="2773" b="1" dirty="0">
                <a:solidFill>
                  <a:srgbClr val="E66C10"/>
                </a:solidFill>
                <a:latin typeface="+mn-lt"/>
                <a:ea typeface="ＭＳ Ｐゴシック" panose="020B0600070205080204" pitchFamily="34" charset="-128"/>
              </a:rPr>
              <a:t>éducation physique et à la santé</a:t>
            </a:r>
            <a:r>
              <a:rPr lang="fr-BE" sz="2773" dirty="0">
                <a:solidFill>
                  <a:srgbClr val="002060"/>
                </a:solidFill>
                <a:latin typeface="+mn-lt"/>
                <a:ea typeface="ＭＳ Ｐゴシック" panose="020B0600070205080204" pitchFamily="34" charset="-128"/>
              </a:rPr>
              <a:t>. </a:t>
            </a:r>
          </a:p>
          <a:p>
            <a:pPr>
              <a:spcBef>
                <a:spcPts val="0"/>
              </a:spcBef>
              <a:defRPr/>
            </a:pPr>
            <a:r>
              <a:rPr lang="fr-BE" sz="2773" dirty="0">
                <a:solidFill>
                  <a:srgbClr val="002060"/>
                </a:solidFill>
                <a:latin typeface="+mn-lt"/>
                <a:ea typeface="ＭＳ Ｐゴシック" panose="020B0600070205080204" pitchFamily="34" charset="-128"/>
              </a:rPr>
              <a:t>Concrètement, il s’agit de prioriser comme finalité le développement d’un processus éducatif favorisant la </a:t>
            </a:r>
            <a:r>
              <a:rPr lang="fr-BE" sz="2773" b="1" dirty="0">
                <a:solidFill>
                  <a:srgbClr val="E66C10"/>
                </a:solidFill>
                <a:latin typeface="+mn-lt"/>
                <a:ea typeface="ＭＳ Ｐゴシック" panose="020B0600070205080204" pitchFamily="34" charset="-128"/>
              </a:rPr>
              <a:t>responsabilisation individuelle</a:t>
            </a:r>
            <a:r>
              <a:rPr lang="fr-BE" sz="2773" b="1" dirty="0">
                <a:solidFill>
                  <a:schemeClr val="accent6"/>
                </a:solidFill>
                <a:latin typeface="+mn-lt"/>
                <a:ea typeface="ＭＳ Ｐゴシック" panose="020B0600070205080204" pitchFamily="34" charset="-128"/>
              </a:rPr>
              <a:t> </a:t>
            </a:r>
            <a:r>
              <a:rPr lang="fr-BE" sz="2773" dirty="0">
                <a:solidFill>
                  <a:srgbClr val="002060"/>
                </a:solidFill>
                <a:latin typeface="+mn-lt"/>
                <a:ea typeface="ＭＳ Ｐゴシック" panose="020B0600070205080204" pitchFamily="34" charset="-128"/>
              </a:rPr>
              <a:t>des jeunes (</a:t>
            </a:r>
            <a:r>
              <a:rPr lang="fr-BE" sz="2773" dirty="0" err="1">
                <a:solidFill>
                  <a:srgbClr val="002060"/>
                </a:solidFill>
                <a:latin typeface="+mn-lt"/>
                <a:ea typeface="ＭＳ Ｐゴシック" panose="020B0600070205080204" pitchFamily="34" charset="-128"/>
              </a:rPr>
              <a:t>Haerens</a:t>
            </a:r>
            <a:r>
              <a:rPr lang="fr-BE" sz="2773" dirty="0">
                <a:solidFill>
                  <a:srgbClr val="002060"/>
                </a:solidFill>
                <a:latin typeface="+mn-lt"/>
                <a:ea typeface="ＭＳ Ｐゴシック" panose="020B0600070205080204" pitchFamily="34" charset="-128"/>
              </a:rPr>
              <a:t> et al., </a:t>
            </a:r>
            <a:r>
              <a:rPr lang="fr-BE" sz="2773" dirty="0" smtClean="0">
                <a:solidFill>
                  <a:srgbClr val="002060"/>
                </a:solidFill>
                <a:latin typeface="+mn-lt"/>
                <a:ea typeface="ＭＳ Ｐゴシック" panose="020B0600070205080204" pitchFamily="34" charset="-128"/>
              </a:rPr>
              <a:t>2011 ; Harris et Cale, 2018). </a:t>
            </a:r>
            <a:endParaRPr lang="fr-BE" sz="2773" dirty="0">
              <a:solidFill>
                <a:srgbClr val="002060"/>
              </a:solidFill>
              <a:latin typeface="+mn-lt"/>
              <a:ea typeface="ＭＳ Ｐゴシック" panose="020B0600070205080204" pitchFamily="34" charset="-128"/>
            </a:endParaRPr>
          </a:p>
          <a:p>
            <a:pPr>
              <a:spcBef>
                <a:spcPts val="0"/>
              </a:spcBef>
              <a:defRPr/>
            </a:pPr>
            <a:r>
              <a:rPr lang="fr-BE" sz="2773" dirty="0">
                <a:solidFill>
                  <a:srgbClr val="002060"/>
                </a:solidFill>
                <a:latin typeface="+mn-lt"/>
                <a:ea typeface="ＭＳ Ｐゴシック" panose="020B0600070205080204" pitchFamily="34" charset="-128"/>
              </a:rPr>
              <a:t>Ainsi, il s’agit d’apprendre aux jeunes à </a:t>
            </a:r>
            <a:r>
              <a:rPr lang="fr-BE" sz="2773" b="1" dirty="0">
                <a:solidFill>
                  <a:srgbClr val="E66C10"/>
                </a:solidFill>
                <a:latin typeface="+mn-lt"/>
                <a:ea typeface="ＭＳ Ｐゴシック" panose="020B0600070205080204" pitchFamily="34" charset="-128"/>
              </a:rPr>
              <a:t>analyser ses besoins, ses habitudes et son environnement </a:t>
            </a:r>
            <a:r>
              <a:rPr lang="fr-BE" sz="2773" dirty="0">
                <a:solidFill>
                  <a:srgbClr val="002060"/>
                </a:solidFill>
                <a:latin typeface="+mn-lt"/>
                <a:ea typeface="ＭＳ Ｐゴシック" panose="020B0600070205080204" pitchFamily="34" charset="-128"/>
              </a:rPr>
              <a:t>« afin de lui permettre de choisir les comportements propices à l’atteinte d’un état optimal en matière de santé et de bien-être » (Turcotte et al., 2011, p. 4).</a:t>
            </a:r>
            <a:endParaRPr lang="fr-BE" altLang="fr-FR" sz="2773" dirty="0">
              <a:solidFill>
                <a:srgbClr val="002060"/>
              </a:solidFill>
              <a:latin typeface="+mn-lt"/>
              <a:ea typeface="ＭＳ Ｐゴシック" panose="020B0600070205080204" pitchFamily="34" charset="-128"/>
            </a:endParaRPr>
          </a:p>
        </p:txBody>
      </p:sp>
      <p:pic>
        <p:nvPicPr>
          <p:cNvPr id="14341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2868" y="3365770"/>
            <a:ext cx="3414865" cy="4948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Shape 77" descr="pacte01.tiff">
            <a:extLst>
              <a:ext uri="{FF2B5EF4-FFF2-40B4-BE49-F238E27FC236}">
                <a16:creationId xmlns:a16="http://schemas.microsoft.com/office/drawing/2014/main" id="{F202FB05-37B9-4458-939D-3BDCE265E01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7976"/>
            <a:ext cx="13004259" cy="1416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077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392"/>
    </mc:Choice>
    <mc:Fallback xmlns="">
      <p:transition spd="slow" advTm="49392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 77" descr="pacte01.tiff">
            <a:extLst>
              <a:ext uri="{FF2B5EF4-FFF2-40B4-BE49-F238E27FC236}">
                <a16:creationId xmlns:a16="http://schemas.microsoft.com/office/drawing/2014/main" id="{F202FB05-37B9-4458-939D-3BDCE265E01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7976"/>
            <a:ext cx="13004259" cy="1416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77"/>
          <a:stretch/>
        </p:blipFill>
        <p:spPr>
          <a:xfrm>
            <a:off x="440964" y="1648892"/>
            <a:ext cx="12122330" cy="4148794"/>
          </a:xfrm>
          <a:prstGeom prst="rect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4957011" y="4596064"/>
            <a:ext cx="2791326" cy="962526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4801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4"/>
    </mc:Choice>
    <mc:Fallback xmlns="">
      <p:transition spd="slow" advTm="1144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77" descr="pacte01.tiff">
            <a:extLst>
              <a:ext uri="{FF2B5EF4-FFF2-40B4-BE49-F238E27FC236}">
                <a16:creationId xmlns:a16="http://schemas.microsoft.com/office/drawing/2014/main" id="{BA3E6EE3-BBF9-418F-A5D7-A6819BAA5D8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7976"/>
            <a:ext cx="13004259" cy="141636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3F0939B-E30D-452A-9DE4-615E124795FA}"/>
              </a:ext>
            </a:extLst>
          </p:cNvPr>
          <p:cNvSpPr/>
          <p:nvPr/>
        </p:nvSpPr>
        <p:spPr>
          <a:xfrm>
            <a:off x="8813260" y="9230380"/>
            <a:ext cx="41915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>Rapport sur les éléments du plan d’action relatifs au nouveau tronc commun, 2017, p. 26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79"/>
          <a:stretch/>
        </p:blipFill>
        <p:spPr>
          <a:xfrm>
            <a:off x="440964" y="5817140"/>
            <a:ext cx="12122330" cy="341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72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9"/>
    </mc:Choice>
    <mc:Fallback xmlns="">
      <p:transition spd="slow" advTm="579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77" descr="pacte01.tiff">
            <a:extLst>
              <a:ext uri="{FF2B5EF4-FFF2-40B4-BE49-F238E27FC236}">
                <a16:creationId xmlns:a16="http://schemas.microsoft.com/office/drawing/2014/main" id="{BA3E6EE3-BBF9-418F-A5D7-A6819BAA5D8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7976"/>
            <a:ext cx="13004259" cy="141636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3F0939B-E30D-452A-9DE4-615E124795FA}"/>
              </a:ext>
            </a:extLst>
          </p:cNvPr>
          <p:cNvSpPr/>
          <p:nvPr/>
        </p:nvSpPr>
        <p:spPr>
          <a:xfrm>
            <a:off x="8813260" y="9230380"/>
            <a:ext cx="41915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>Rapport sur les éléments du plan d’action relatifs au nouveau tronc commun, 2017, p. 26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64" y="1648891"/>
            <a:ext cx="12122330" cy="758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8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"/>
    </mc:Choice>
    <mc:Fallback xmlns="">
      <p:transition spd="slow" advTm="155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CB809818-3A87-42E3-9842-36B39EFC7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2389" y="5917788"/>
            <a:ext cx="2003204" cy="2003204"/>
          </a:xfrm>
          <a:prstGeom prst="rect">
            <a:avLst/>
          </a:prstGeom>
        </p:spPr>
      </p:pic>
      <p:pic>
        <p:nvPicPr>
          <p:cNvPr id="9" name="Shape 77" descr="pacte01.tiff">
            <a:extLst>
              <a:ext uri="{FF2B5EF4-FFF2-40B4-BE49-F238E27FC236}">
                <a16:creationId xmlns:a16="http://schemas.microsoft.com/office/drawing/2014/main" id="{B3A9D493-A5F2-4DAF-B35C-7017489086F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27976"/>
            <a:ext cx="13004259" cy="141636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829104" y="7979459"/>
            <a:ext cx="11409218" cy="16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>
              <a:lnSpc>
                <a:spcPct val="107000"/>
              </a:lnSpc>
              <a:spcAft>
                <a:spcPts val="1800"/>
              </a:spcAft>
            </a:pPr>
            <a:r>
              <a:rPr lang="fr-BE" sz="2400" spc="75" dirty="0" smtClean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Marc </a:t>
            </a:r>
            <a:r>
              <a:rPr lang="fr-BE" sz="2400" spc="75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Cloes, Jean-Philippe Dupont, Benoit Vercruysse, Cécile Delens, Sylvie Herreman, Isabelle Magnée, Céline </a:t>
            </a:r>
            <a:r>
              <a:rPr lang="fr-BE" sz="2400" spc="75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Dandois</a:t>
            </a:r>
            <a:r>
              <a:rPr lang="fr-BE" sz="2400" spc="75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Valérie Mees, Fabrice </a:t>
            </a:r>
            <a:r>
              <a:rPr lang="fr-BE" sz="2400" spc="75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Remacle</a:t>
            </a:r>
            <a:r>
              <a:rPr lang="fr-BE" sz="2400" spc="75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Quentin </a:t>
            </a:r>
            <a:r>
              <a:rPr lang="fr-BE" sz="2400" spc="75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Forthomme</a:t>
            </a:r>
            <a:r>
              <a:rPr lang="fr-BE" sz="2400" spc="75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BE" sz="2400" spc="75" dirty="0" smtClean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Jérémy Bonni, Nathalie </a:t>
            </a:r>
            <a:r>
              <a:rPr lang="fr-BE" sz="2400" spc="75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Guissard</a:t>
            </a:r>
            <a:r>
              <a:rPr lang="fr-BE" sz="2400" spc="75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Nadia Lambert, Xavier Flamme, </a:t>
            </a:r>
            <a:r>
              <a:rPr lang="fr-BE" sz="2400" spc="75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Madisson</a:t>
            </a:r>
            <a:r>
              <a:rPr lang="fr-BE" sz="2400" spc="75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sz="2400" spc="75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Bodard</a:t>
            </a:r>
            <a:r>
              <a:rPr lang="fr-BE" sz="2400" spc="75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Amélie </a:t>
            </a:r>
            <a:r>
              <a:rPr lang="fr-BE" sz="2400" spc="75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Brau</a:t>
            </a:r>
            <a:r>
              <a:rPr lang="fr-BE" sz="2400" spc="75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fr-BE" sz="2400" spc="75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Maurine</a:t>
            </a:r>
            <a:r>
              <a:rPr lang="fr-BE" sz="2400" spc="75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sz="2400" spc="75" dirty="0" err="1" smtClean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Remacle</a:t>
            </a:r>
            <a:r>
              <a:rPr lang="fr-BE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46" y="2801947"/>
            <a:ext cx="2445911" cy="106804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241" y="3002596"/>
            <a:ext cx="2857500" cy="66675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562" y="6351009"/>
            <a:ext cx="1146397" cy="113676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50" y="6255219"/>
            <a:ext cx="2047103" cy="1328342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124" y="2645539"/>
            <a:ext cx="3865172" cy="1380864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070" y="6038545"/>
            <a:ext cx="2785281" cy="176169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019" y="4429804"/>
            <a:ext cx="1523944" cy="1523944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028" y="4824836"/>
            <a:ext cx="3117365" cy="73388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248" y="2559684"/>
            <a:ext cx="1343025" cy="1552575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57" y="4346065"/>
            <a:ext cx="2392289" cy="1691423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260" y="4239276"/>
            <a:ext cx="1905000" cy="1905000"/>
          </a:xfrm>
          <a:prstGeom prst="rect">
            <a:avLst/>
          </a:prstGeom>
        </p:spPr>
      </p:pic>
      <p:sp>
        <p:nvSpPr>
          <p:cNvPr id="23" name="Rectangle 21">
            <a:extLst>
              <a:ext uri="{FF2B5EF4-FFF2-40B4-BE49-F238E27FC236}">
                <a16:creationId xmlns:a16="http://schemas.microsoft.com/office/drawing/2014/main" id="{5C2038A3-82B7-478D-9D3D-0BAE8D6AC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2680" y="1699101"/>
            <a:ext cx="10649937" cy="728707"/>
          </a:xfrm>
          <a:prstGeom prst="rect">
            <a:avLst/>
          </a:prstGeom>
          <a:solidFill>
            <a:schemeClr val="accent4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fr-BE" sz="3600" dirty="0" smtClean="0">
                <a:solidFill>
                  <a:srgbClr val="FFFFFF"/>
                </a:solidFill>
                <a:latin typeface="+mn-lt"/>
              </a:rPr>
              <a:t>Consortium</a:t>
            </a:r>
            <a:endParaRPr lang="fr-BE" sz="3600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139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1"/>
    </mc:Choice>
    <mc:Fallback xmlns="">
      <p:transition spd="slow" advTm="52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77" descr="pacte01.tiff">
            <a:extLst>
              <a:ext uri="{FF2B5EF4-FFF2-40B4-BE49-F238E27FC236}">
                <a16:creationId xmlns:a16="http://schemas.microsoft.com/office/drawing/2014/main" id="{B3A9D493-A5F2-4DAF-B35C-7017489086F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7976"/>
            <a:ext cx="13004259" cy="141636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Rectangle 21">
            <a:extLst>
              <a:ext uri="{FF2B5EF4-FFF2-40B4-BE49-F238E27FC236}">
                <a16:creationId xmlns:a16="http://schemas.microsoft.com/office/drawing/2014/main" id="{5C2038A3-82B7-478D-9D3D-0BAE8D6AC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2680" y="1699101"/>
            <a:ext cx="10649937" cy="728707"/>
          </a:xfrm>
          <a:prstGeom prst="rect">
            <a:avLst/>
          </a:prstGeom>
          <a:solidFill>
            <a:schemeClr val="accent4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fr-BE" sz="3600" dirty="0" smtClean="0">
                <a:solidFill>
                  <a:srgbClr val="FFFFFF"/>
                </a:solidFill>
                <a:latin typeface="+mn-lt"/>
              </a:rPr>
              <a:t>Consortium</a:t>
            </a:r>
            <a:endParaRPr lang="fr-BE" sz="36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2680" y="6546274"/>
            <a:ext cx="11099800" cy="2660073"/>
          </a:xfrm>
        </p:spPr>
        <p:txBody>
          <a:bodyPr/>
          <a:lstStyle/>
          <a:p>
            <a:pPr marL="57150" indent="0">
              <a:spcBef>
                <a:spcPts val="600"/>
              </a:spcBef>
              <a:buNone/>
            </a:pPr>
            <a:r>
              <a:rPr lang="fr-FR" b="1" dirty="0" smtClean="0">
                <a:solidFill>
                  <a:srgbClr val="C45C0E"/>
                </a:solidFill>
                <a:latin typeface="+mn-lt"/>
                <a:ea typeface="Avenir Next Condensed"/>
                <a:cs typeface="Avenir Next Condensed"/>
                <a:sym typeface="Arial"/>
              </a:rPr>
              <a:t>Méthodes :</a:t>
            </a:r>
          </a:p>
          <a:p>
            <a:pPr marL="800100" indent="-742950">
              <a:spcBef>
                <a:spcPts val="600"/>
              </a:spcBef>
              <a:buFont typeface="+mj-lt"/>
              <a:buAutoNum type="arabicPeriod"/>
            </a:pPr>
            <a:r>
              <a:rPr lang="fr-FR" dirty="0" smtClean="0">
                <a:latin typeface="+mn-lt"/>
                <a:ea typeface="Avenir Next Condensed"/>
                <a:cs typeface="Avenir Next Condensed"/>
                <a:sym typeface="Arial"/>
              </a:rPr>
              <a:t>Analyses</a:t>
            </a:r>
            <a:r>
              <a:rPr lang="fr-FR" dirty="0" smtClean="0">
                <a:latin typeface="+mn-lt"/>
                <a:ea typeface="Avenir Next Condensed"/>
                <a:cs typeface="Avenir Next Condensed"/>
              </a:rPr>
              <a:t> </a:t>
            </a:r>
            <a:r>
              <a:rPr lang="fr-FR" dirty="0">
                <a:latin typeface="+mn-lt"/>
                <a:ea typeface="Avenir Next Condensed"/>
                <a:cs typeface="Avenir Next Condensed"/>
              </a:rPr>
              <a:t>préalables - État de </a:t>
            </a:r>
            <a:r>
              <a:rPr lang="fr-FR" dirty="0" smtClean="0">
                <a:latin typeface="+mn-lt"/>
                <a:ea typeface="Avenir Next Condensed"/>
                <a:cs typeface="Avenir Next Condensed"/>
              </a:rPr>
              <a:t>l’art</a:t>
            </a:r>
            <a:endParaRPr lang="fr-FR" dirty="0">
              <a:latin typeface="+mn-lt"/>
              <a:ea typeface="Avenir Next Condensed"/>
              <a:cs typeface="Avenir Next Condensed"/>
            </a:endParaRPr>
          </a:p>
          <a:p>
            <a:pPr marL="800100" indent="-742950">
              <a:spcBef>
                <a:spcPts val="600"/>
              </a:spcBef>
              <a:buFont typeface="+mj-lt"/>
              <a:buAutoNum type="arabicPeriod"/>
            </a:pPr>
            <a:r>
              <a:rPr lang="fr-FR" dirty="0" smtClean="0">
                <a:latin typeface="+mn-lt"/>
                <a:ea typeface="Avenir Next Condensed"/>
                <a:cs typeface="Avenir Next Condensed"/>
              </a:rPr>
              <a:t>Relevé </a:t>
            </a:r>
            <a:r>
              <a:rPr lang="fr-FR" dirty="0">
                <a:latin typeface="+mn-lt"/>
                <a:ea typeface="Avenir Next Condensed"/>
                <a:cs typeface="Avenir Next Condensed"/>
              </a:rPr>
              <a:t>des pratiques de terrain</a:t>
            </a:r>
          </a:p>
          <a:p>
            <a:pPr marL="800100" indent="-742950">
              <a:spcBef>
                <a:spcPts val="600"/>
              </a:spcBef>
              <a:buFont typeface="+mj-lt"/>
              <a:buAutoNum type="arabicPeriod"/>
            </a:pPr>
            <a:r>
              <a:rPr lang="fr-FR" u="sng" dirty="0" smtClean="0">
                <a:latin typeface="+mn-lt"/>
                <a:ea typeface="Avenir Next Condensed"/>
                <a:cs typeface="Avenir Next Condensed"/>
              </a:rPr>
              <a:t>Conception </a:t>
            </a:r>
            <a:r>
              <a:rPr lang="fr-FR" u="sng" dirty="0">
                <a:latin typeface="+mn-lt"/>
                <a:ea typeface="Avenir Next Condensed"/>
                <a:cs typeface="Avenir Next Condensed"/>
              </a:rPr>
              <a:t>et </a:t>
            </a:r>
            <a:r>
              <a:rPr lang="fr-FR" u="sng" dirty="0" smtClean="0">
                <a:latin typeface="+mn-lt"/>
                <a:ea typeface="Avenir Next Condensed"/>
                <a:cs typeface="Avenir Next Condensed"/>
              </a:rPr>
              <a:t>expérimentation de </a:t>
            </a:r>
            <a:r>
              <a:rPr lang="fr-FR" u="sng" dirty="0">
                <a:latin typeface="+mn-lt"/>
                <a:ea typeface="Avenir Next Condensed"/>
                <a:cs typeface="Avenir Next Condensed"/>
              </a:rPr>
              <a:t>dispositifs </a:t>
            </a:r>
          </a:p>
        </p:txBody>
      </p:sp>
      <p:sp>
        <p:nvSpPr>
          <p:cNvPr id="4" name="Rectangle 3"/>
          <p:cNvSpPr/>
          <p:nvPr/>
        </p:nvSpPr>
        <p:spPr>
          <a:xfrm>
            <a:off x="1177161" y="2923627"/>
            <a:ext cx="10765456" cy="2977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5731" lvl="1" defTabSz="176450" hangingPunct="0">
              <a:spcBef>
                <a:spcPts val="938"/>
              </a:spcBef>
              <a:buSzPct val="80000"/>
              <a:defRPr sz="3648" b="0">
                <a:latin typeface="Avenir Next Condensed"/>
                <a:ea typeface="Avenir Next Condensed"/>
                <a:cs typeface="Avenir Next Condensed"/>
                <a:sym typeface="Avenir Next Condensed"/>
              </a:defRPr>
            </a:pPr>
            <a:r>
              <a:rPr lang="fr-BE" sz="3600" b="1" dirty="0">
                <a:solidFill>
                  <a:srgbClr val="C45C0E"/>
                </a:solidFill>
                <a:latin typeface="+mn-lt"/>
                <a:ea typeface="Avenir Next Condensed"/>
                <a:cs typeface="Avenir Next Condensed"/>
                <a:sym typeface="Avenir Next Condensed"/>
              </a:rPr>
              <a:t>Mission : </a:t>
            </a:r>
            <a:endParaRPr lang="fr-BE" sz="3600" b="1" dirty="0" smtClean="0">
              <a:solidFill>
                <a:srgbClr val="C45C0E"/>
              </a:solidFill>
              <a:latin typeface="+mn-lt"/>
              <a:ea typeface="Avenir Next Condensed"/>
              <a:cs typeface="Avenir Next Condensed"/>
              <a:sym typeface="Avenir Next Condensed"/>
            </a:endParaRPr>
          </a:p>
          <a:p>
            <a:pPr marL="135731" lvl="1" defTabSz="176450" hangingPunct="0">
              <a:spcBef>
                <a:spcPts val="938"/>
              </a:spcBef>
              <a:buSzPct val="80000"/>
              <a:defRPr sz="3648" b="0">
                <a:latin typeface="Avenir Next Condensed"/>
                <a:ea typeface="Avenir Next Condensed"/>
                <a:cs typeface="Avenir Next Condensed"/>
                <a:sym typeface="Avenir Next Condensed"/>
              </a:defRPr>
            </a:pPr>
            <a:r>
              <a:rPr lang="fr-BE" sz="3600" u="sng" dirty="0" smtClean="0">
                <a:latin typeface="+mn-lt"/>
                <a:ea typeface="Avenir Next Condensed"/>
                <a:cs typeface="Avenir Next Condensed"/>
                <a:sym typeface="Avenir Next Condensed Demi Bold"/>
              </a:rPr>
              <a:t>Identifier</a:t>
            </a:r>
            <a:r>
              <a:rPr lang="fr-BE" sz="3600" u="sng" dirty="0">
                <a:latin typeface="+mn-lt"/>
                <a:ea typeface="Avenir Next Condensed"/>
                <a:cs typeface="Avenir Next Condensed"/>
                <a:sym typeface="Avenir Next Condensed"/>
              </a:rPr>
              <a:t>, </a:t>
            </a:r>
            <a:r>
              <a:rPr lang="fr-BE" sz="3600" u="sng" dirty="0">
                <a:latin typeface="+mn-lt"/>
                <a:ea typeface="Avenir Next Condensed"/>
                <a:cs typeface="Avenir Next Condensed"/>
                <a:sym typeface="Avenir Next Condensed Demi Bold"/>
              </a:rPr>
              <a:t>concevoir</a:t>
            </a:r>
            <a:r>
              <a:rPr lang="fr-BE" sz="3600" u="sng" dirty="0">
                <a:latin typeface="+mn-lt"/>
                <a:ea typeface="Avenir Next Condensed"/>
                <a:cs typeface="Avenir Next Condensed"/>
                <a:sym typeface="Avenir Next Condensed"/>
              </a:rPr>
              <a:t> et </a:t>
            </a:r>
            <a:r>
              <a:rPr lang="fr-BE" sz="3600" u="sng" dirty="0">
                <a:latin typeface="+mn-lt"/>
                <a:ea typeface="Avenir Next Condensed"/>
                <a:cs typeface="Avenir Next Condensed"/>
                <a:sym typeface="Avenir Next Condensed Demi Bold"/>
              </a:rPr>
              <a:t>partager</a:t>
            </a:r>
            <a:r>
              <a:rPr lang="fr-BE" sz="3600" u="sng" dirty="0">
                <a:latin typeface="+mn-lt"/>
                <a:ea typeface="Avenir Next Condensed"/>
                <a:cs typeface="Avenir Next Condensed"/>
                <a:sym typeface="Avenir Next Condensed"/>
              </a:rPr>
              <a:t> </a:t>
            </a:r>
            <a:r>
              <a:rPr lang="fr-BE" sz="3600" dirty="0">
                <a:latin typeface="+mn-lt"/>
                <a:ea typeface="Avenir Next Condensed"/>
                <a:cs typeface="Avenir Next Condensed"/>
                <a:sym typeface="Avenir Next Condensed"/>
              </a:rPr>
              <a:t>des dispositifs et des outils didactiques destinés à la mise en œuvre du nouveau tronc commun lié au Pacte dans ce domaine spécifique</a:t>
            </a:r>
          </a:p>
        </p:txBody>
      </p:sp>
    </p:spTree>
    <p:extLst>
      <p:ext uri="{BB962C8B-B14F-4D97-AF65-F5344CB8AC3E}">
        <p14:creationId xmlns:p14="http://schemas.microsoft.com/office/powerpoint/2010/main" val="10437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4"/>
    </mc:Choice>
    <mc:Fallback xmlns="">
      <p:transition spd="slow" advTm="304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2433771" y="128128"/>
            <a:ext cx="440007" cy="34288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defTabSz="440260" hangingPunct="0"/>
            <a:fld id="{86CB4B4D-7CA3-9044-876B-883B54F8677D}" type="slidenum">
              <a:rPr kern="0">
                <a:solidFill>
                  <a:srgbClr val="000000"/>
                </a:solidFill>
                <a:latin typeface="+mn-lt"/>
              </a:rPr>
              <a:pPr defTabSz="440260" hangingPunct="0"/>
              <a:t>16</a:t>
            </a:fld>
            <a:endParaRPr kern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92" name="Au départ : groupe de 6 experts mandatés par le Ministère de l’Enseignement avec 3 mi-temps de chercheurs…"/>
          <p:cNvSpPr txBox="1"/>
          <p:nvPr/>
        </p:nvSpPr>
        <p:spPr>
          <a:xfrm>
            <a:off x="1292680" y="2647529"/>
            <a:ext cx="11006143" cy="1945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7093" tIns="27093" rIns="27093" bIns="27093">
            <a:noAutofit/>
          </a:bodyPr>
          <a:lstStyle/>
          <a:p>
            <a:pPr algn="just" defTabSz="1162284">
              <a:defRPr sz="5544" b="0">
                <a:latin typeface="Avenir Next Condensed"/>
                <a:ea typeface="Avenir Next Condensed"/>
                <a:cs typeface="Avenir Next Condensed"/>
                <a:sym typeface="Avenir Next Condensed"/>
              </a:defRPr>
            </a:pPr>
            <a:r>
              <a:rPr lang="fr-FR" sz="3413" dirty="0">
                <a:latin typeface="+mn-lt"/>
              </a:rPr>
              <a:t>3. Expérimentation de dispositifs</a:t>
            </a:r>
          </a:p>
          <a:p>
            <a:pPr algn="just" defTabSz="1162284">
              <a:defRPr sz="5544" b="0">
                <a:latin typeface="Avenir Next Condensed"/>
                <a:ea typeface="Avenir Next Condensed"/>
                <a:cs typeface="Avenir Next Condensed"/>
                <a:sym typeface="Avenir Next Condensed"/>
              </a:defRPr>
            </a:pPr>
            <a:endParaRPr lang="fr-FR" sz="1707" dirty="0">
              <a:latin typeface="+mn-lt"/>
            </a:endParaRPr>
          </a:p>
          <a:p>
            <a:pPr marL="255126" indent="-255126">
              <a:lnSpc>
                <a:spcPct val="120000"/>
              </a:lnSpc>
              <a:buSzPct val="50000"/>
              <a:buBlip>
                <a:blip r:embed="rId3"/>
              </a:buBlip>
              <a:defRPr sz="4000" b="0">
                <a:latin typeface="Avenir Next Condensed"/>
                <a:ea typeface="Avenir Next Condensed"/>
                <a:cs typeface="Avenir Next Condensed"/>
                <a:sym typeface="Avenir Next Condensed"/>
              </a:defRPr>
            </a:pPr>
            <a:r>
              <a:rPr lang="fr-FR" sz="2844" dirty="0">
                <a:latin typeface="+mn-lt"/>
                <a:ea typeface="Avenir Next Condensed"/>
                <a:cs typeface="Avenir Next Condensed"/>
              </a:rPr>
              <a:t>Modèle d’ingénierie didactique collaborative </a:t>
            </a:r>
            <a:r>
              <a:rPr lang="fr-FR" sz="2276" dirty="0">
                <a:latin typeface="+mn-lt"/>
                <a:ea typeface="Avenir Next Condensed"/>
                <a:cs typeface="Avenir Next Condensed"/>
              </a:rPr>
              <a:t>(</a:t>
            </a:r>
            <a:r>
              <a:rPr lang="fr-FR" sz="2276" dirty="0" err="1">
                <a:latin typeface="+mn-lt"/>
                <a:ea typeface="Avenir Next Condensed"/>
                <a:cs typeface="Avenir Next Condensed"/>
              </a:rPr>
              <a:t>Goigoux</a:t>
            </a:r>
            <a:r>
              <a:rPr lang="fr-FR" sz="2276" dirty="0">
                <a:latin typeface="+mn-lt"/>
                <a:ea typeface="Avenir Next Condensed"/>
                <a:cs typeface="Avenir Next Condensed"/>
              </a:rPr>
              <a:t>, 2012 ; Sénéchal, 2016)</a:t>
            </a:r>
          </a:p>
        </p:txBody>
      </p:sp>
      <p:pic>
        <p:nvPicPr>
          <p:cNvPr id="5" name="Sans titre.png" descr="Sans titr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39829" y="4402901"/>
            <a:ext cx="11733949" cy="480197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Shape 77" descr="pacte01.tiff">
            <a:extLst>
              <a:ext uri="{FF2B5EF4-FFF2-40B4-BE49-F238E27FC236}">
                <a16:creationId xmlns:a16="http://schemas.microsoft.com/office/drawing/2014/main" id="{B3A9D493-A5F2-4DAF-B35C-7017489086F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-27976"/>
            <a:ext cx="13004259" cy="141636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21">
            <a:extLst>
              <a:ext uri="{FF2B5EF4-FFF2-40B4-BE49-F238E27FC236}">
                <a16:creationId xmlns:a16="http://schemas.microsoft.com/office/drawing/2014/main" id="{5C2038A3-82B7-478D-9D3D-0BAE8D6AC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2680" y="1699101"/>
            <a:ext cx="10649937" cy="728707"/>
          </a:xfrm>
          <a:prstGeom prst="rect">
            <a:avLst/>
          </a:prstGeom>
          <a:solidFill>
            <a:schemeClr val="accent4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fr-BE" sz="3600" dirty="0" smtClean="0">
                <a:solidFill>
                  <a:srgbClr val="FFFFFF"/>
                </a:solidFill>
                <a:latin typeface="+mn-lt"/>
              </a:rPr>
              <a:t>Consortium</a:t>
            </a:r>
            <a:endParaRPr lang="fr-BE" sz="3600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146950"/>
      </p:ext>
    </p:extLst>
  </p:cSld>
  <p:clrMapOvr>
    <a:masterClrMapping/>
  </p:clrMapOvr>
  <p:transition spd="med" advTm="3669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77" descr="pacte01.tiff">
            <a:extLst>
              <a:ext uri="{FF2B5EF4-FFF2-40B4-BE49-F238E27FC236}">
                <a16:creationId xmlns:a16="http://schemas.microsoft.com/office/drawing/2014/main" id="{BA3E6EE3-BBF9-418F-A5D7-A6819BAA5D8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7976"/>
            <a:ext cx="13004259" cy="141636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3F0939B-E30D-452A-9DE4-615E124795FA}"/>
              </a:ext>
            </a:extLst>
          </p:cNvPr>
          <p:cNvSpPr/>
          <p:nvPr/>
        </p:nvSpPr>
        <p:spPr>
          <a:xfrm>
            <a:off x="8813260" y="9230380"/>
            <a:ext cx="41915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latin typeface="+mn-lt"/>
              </a:rPr>
              <a:t>Rapport sur les éléments du plan d’action relatifs au nouveau tronc commun, 2017, p. 26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79"/>
          <a:stretch/>
        </p:blipFill>
        <p:spPr>
          <a:xfrm>
            <a:off x="440964" y="5817140"/>
            <a:ext cx="12122330" cy="34132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0964" y="1759178"/>
            <a:ext cx="9117264" cy="2723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fr-BE" sz="25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Présentation n°1 du symposium</a:t>
            </a:r>
            <a:endParaRPr lang="fr-BE" sz="25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fr-CH" sz="25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BE" sz="25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fr-BE" sz="25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Les aménagements de la cour et ses effets sur les élèves : l’indice de fidélité du dispositif en question</a:t>
            </a:r>
            <a:endParaRPr lang="fr-BE" sz="25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fr-CH" sz="25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BE" sz="25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fr-BE" sz="25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Benoit </a:t>
            </a:r>
            <a:r>
              <a:rPr lang="fr-BE" sz="2500" i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Vercruysse, </a:t>
            </a:r>
            <a:r>
              <a:rPr lang="fr-BE" sz="25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Amélie </a:t>
            </a:r>
            <a:r>
              <a:rPr lang="fr-BE" sz="2500" i="1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Brau</a:t>
            </a:r>
            <a:endParaRPr lang="fr-BE" sz="25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338" y="1759178"/>
            <a:ext cx="2740234" cy="1778107"/>
          </a:xfrm>
          <a:prstGeom prst="rect">
            <a:avLst/>
          </a:prstGeom>
        </p:spPr>
      </p:pic>
      <p:sp>
        <p:nvSpPr>
          <p:cNvPr id="5" name="Rectangle à coins arrondis 4"/>
          <p:cNvSpPr/>
          <p:nvPr/>
        </p:nvSpPr>
        <p:spPr>
          <a:xfrm>
            <a:off x="4259179" y="7315200"/>
            <a:ext cx="2045368" cy="914400"/>
          </a:xfrm>
          <a:prstGeom prst="roundRect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7041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64"/>
    </mc:Choice>
    <mc:Fallback xmlns="">
      <p:transition spd="slow" advTm="12264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77" descr="pacte01.tiff">
            <a:extLst>
              <a:ext uri="{FF2B5EF4-FFF2-40B4-BE49-F238E27FC236}">
                <a16:creationId xmlns:a16="http://schemas.microsoft.com/office/drawing/2014/main" id="{BA3E6EE3-BBF9-418F-A5D7-A6819BAA5D8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7976"/>
            <a:ext cx="13004259" cy="141636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3F0939B-E30D-452A-9DE4-615E124795FA}"/>
              </a:ext>
            </a:extLst>
          </p:cNvPr>
          <p:cNvSpPr/>
          <p:nvPr/>
        </p:nvSpPr>
        <p:spPr>
          <a:xfrm>
            <a:off x="8813260" y="9230380"/>
            <a:ext cx="41915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latin typeface="+mn-lt"/>
              </a:rPr>
              <a:t>Rapport sur les éléments du plan d’action relatifs au nouveau tronc commun, 2017, p. 26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79"/>
          <a:stretch/>
        </p:blipFill>
        <p:spPr>
          <a:xfrm>
            <a:off x="440964" y="5817140"/>
            <a:ext cx="12122330" cy="3413240"/>
          </a:xfrm>
          <a:prstGeom prst="rect">
            <a:avLst/>
          </a:prstGeom>
        </p:spPr>
      </p:pic>
      <p:sp>
        <p:nvSpPr>
          <p:cNvPr id="5" name="Rectangle à coins arrondis 4"/>
          <p:cNvSpPr/>
          <p:nvPr/>
        </p:nvSpPr>
        <p:spPr>
          <a:xfrm>
            <a:off x="9159058" y="6745101"/>
            <a:ext cx="2045368" cy="9144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40964" y="1846691"/>
            <a:ext cx="9448475" cy="2354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fr-BE" sz="25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Présentation </a:t>
            </a:r>
            <a:r>
              <a:rPr lang="fr-BE" sz="25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n°2 </a:t>
            </a:r>
            <a:r>
              <a:rPr lang="fr-BE" sz="25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du symposium</a:t>
            </a:r>
            <a:endParaRPr lang="fr-BE" sz="25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altLang="fr-FR" sz="2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altLang="fr-FR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fr-FR" altLang="fr-FR" sz="25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ise</a:t>
            </a:r>
            <a:r>
              <a:rPr kumimoji="0" lang="fr-FR" altLang="fr-FR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en place de « Pauses d’Activités Physiques Scolaires » (PAPS) dans une commune rurale</a:t>
            </a:r>
            <a:r>
              <a:rPr kumimoji="0" lang="fr-BE" altLang="fr-FR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altLang="fr-FR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altLang="fr-FR" sz="25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Jérémy Bonni, Stéphanie Cloes &amp; Marc Cloes</a:t>
            </a:r>
            <a:endParaRPr kumimoji="0" lang="fr-BE" altLang="fr-FR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440" y="1846691"/>
            <a:ext cx="2445911" cy="106804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1" y="2914739"/>
            <a:ext cx="3206450" cy="202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47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67"/>
    </mc:Choice>
    <mc:Fallback xmlns="">
      <p:transition spd="slow" advTm="11467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 77" descr="pacte01.tiff">
            <a:extLst>
              <a:ext uri="{FF2B5EF4-FFF2-40B4-BE49-F238E27FC236}">
                <a16:creationId xmlns:a16="http://schemas.microsoft.com/office/drawing/2014/main" id="{F202FB05-37B9-4458-939D-3BDCE265E01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7976"/>
            <a:ext cx="13004259" cy="1416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77"/>
          <a:stretch/>
        </p:blipFill>
        <p:spPr>
          <a:xfrm>
            <a:off x="440964" y="1648892"/>
            <a:ext cx="12122330" cy="4148794"/>
          </a:xfrm>
          <a:prstGeom prst="rect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4957011" y="4596064"/>
            <a:ext cx="2791326" cy="962526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40964" y="6246278"/>
            <a:ext cx="9448475" cy="312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fr-BE" sz="25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Présentation </a:t>
            </a:r>
            <a:r>
              <a:rPr lang="fr-BE" sz="25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n°3 </a:t>
            </a:r>
            <a:r>
              <a:rPr lang="fr-BE" sz="25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du symposium</a:t>
            </a:r>
            <a:endParaRPr lang="fr-BE" sz="25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altLang="fr-FR" sz="2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CH" sz="2500" b="1" dirty="0" smtClean="0">
                <a:latin typeface="+mn-lt"/>
              </a:rPr>
              <a:t>Conception </a:t>
            </a:r>
            <a:r>
              <a:rPr lang="fr-CH" sz="2500" b="1" dirty="0">
                <a:latin typeface="+mn-lt"/>
              </a:rPr>
              <a:t>d’un dispositif d’auto-évaluation de la condition physique à l’aide d’une application web</a:t>
            </a:r>
            <a:endParaRPr lang="fr-BE" sz="2500" dirty="0">
              <a:latin typeface="+mn-lt"/>
            </a:endParaRPr>
          </a:p>
          <a:p>
            <a:r>
              <a:rPr lang="fr-CH" sz="2500" b="1" dirty="0">
                <a:latin typeface="+mn-lt"/>
              </a:rPr>
              <a:t> </a:t>
            </a:r>
            <a:endParaRPr lang="fr-BE" sz="2500" dirty="0">
              <a:latin typeface="+mn-lt"/>
            </a:endParaRPr>
          </a:p>
          <a:p>
            <a:r>
              <a:rPr lang="fr-BE" sz="2500" i="1" dirty="0">
                <a:latin typeface="+mn-lt"/>
              </a:rPr>
              <a:t>Xavier </a:t>
            </a:r>
            <a:r>
              <a:rPr lang="fr-BE" sz="2500" i="1" dirty="0" smtClean="0">
                <a:latin typeface="+mn-lt"/>
              </a:rPr>
              <a:t>Flamme, </a:t>
            </a:r>
            <a:r>
              <a:rPr lang="fr-BE" sz="2500" i="1" dirty="0">
                <a:latin typeface="+mn-lt"/>
              </a:rPr>
              <a:t>Yves </a:t>
            </a:r>
            <a:r>
              <a:rPr lang="fr-BE" sz="2500" i="1" dirty="0" smtClean="0">
                <a:latin typeface="+mn-lt"/>
              </a:rPr>
              <a:t>Devillers, </a:t>
            </a:r>
            <a:r>
              <a:rPr lang="fr-BE" sz="2500" i="1" dirty="0">
                <a:latin typeface="+mn-lt"/>
              </a:rPr>
              <a:t>Stefano </a:t>
            </a:r>
            <a:r>
              <a:rPr lang="fr-BE" sz="2500" i="1" dirty="0" smtClean="0">
                <a:latin typeface="+mn-lt"/>
              </a:rPr>
              <a:t>Pecoraro, </a:t>
            </a:r>
            <a:r>
              <a:rPr lang="fr-BE" sz="2500" i="1" dirty="0">
                <a:latin typeface="+mn-lt"/>
              </a:rPr>
              <a:t>Louise </a:t>
            </a:r>
            <a:r>
              <a:rPr lang="fr-BE" sz="2500" i="1" dirty="0" smtClean="0">
                <a:latin typeface="+mn-lt"/>
              </a:rPr>
              <a:t>Deghorain, </a:t>
            </a:r>
            <a:r>
              <a:rPr lang="fr-BE" sz="2500" i="1" dirty="0">
                <a:latin typeface="+mn-lt"/>
              </a:rPr>
              <a:t>Jean-Philippe </a:t>
            </a:r>
            <a:r>
              <a:rPr lang="fr-BE" sz="2500" i="1" dirty="0" smtClean="0">
                <a:latin typeface="+mn-lt"/>
              </a:rPr>
              <a:t>Dupont</a:t>
            </a:r>
            <a:endParaRPr lang="fr-BE" sz="2500" dirty="0"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altLang="fr-FR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B809818-3A87-42E3-9842-36B39EFC7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5627" y="6246278"/>
            <a:ext cx="2687667" cy="268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1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55"/>
    </mc:Choice>
    <mc:Fallback xmlns="">
      <p:transition spd="slow" advTm="1665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77" descr="pacte01.tiff">
            <a:extLst>
              <a:ext uri="{FF2B5EF4-FFF2-40B4-BE49-F238E27FC236}">
                <a16:creationId xmlns:a16="http://schemas.microsoft.com/office/drawing/2014/main" id="{B3A9D493-A5F2-4DAF-B35C-7017489086F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7976"/>
            <a:ext cx="13004259" cy="1416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897" y="2878505"/>
            <a:ext cx="6625389" cy="66253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71754" y="1931215"/>
            <a:ext cx="88376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3200" dirty="0">
                <a:latin typeface="+mn-lt"/>
                <a:hlinkClick r:id="rId3"/>
              </a:rPr>
              <a:t>https://</a:t>
            </a:r>
            <a:r>
              <a:rPr lang="fr-BE" sz="3200" dirty="0" smtClean="0">
                <a:latin typeface="+mn-lt"/>
                <a:hlinkClick r:id="rId3"/>
              </a:rPr>
              <a:t>padlet.com/servaldupont/1a7v36k7wqac</a:t>
            </a:r>
            <a:r>
              <a:rPr lang="fr-BE" sz="3200" dirty="0" smtClean="0">
                <a:latin typeface="+mn-lt"/>
              </a:rPr>
              <a:t> </a:t>
            </a:r>
            <a:endParaRPr lang="fr-BE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7139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71"/>
    </mc:Choice>
    <mc:Fallback xmlns="">
      <p:transition spd="slow" advTm="2357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77" descr="pacte01.tiff">
            <a:extLst>
              <a:ext uri="{FF2B5EF4-FFF2-40B4-BE49-F238E27FC236}">
                <a16:creationId xmlns:a16="http://schemas.microsoft.com/office/drawing/2014/main" id="{BA3E6EE3-BBF9-418F-A5D7-A6819BAA5D8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7976"/>
            <a:ext cx="13004259" cy="141636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3F0939B-E30D-452A-9DE4-615E124795FA}"/>
              </a:ext>
            </a:extLst>
          </p:cNvPr>
          <p:cNvSpPr/>
          <p:nvPr/>
        </p:nvSpPr>
        <p:spPr>
          <a:xfrm>
            <a:off x="8813260" y="9230380"/>
            <a:ext cx="41915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latin typeface="+mn-lt"/>
              </a:rPr>
              <a:t>Rapport sur les éléments du plan d’action relatifs au nouveau tronc commun, 2017, p. 26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79"/>
          <a:stretch/>
        </p:blipFill>
        <p:spPr>
          <a:xfrm>
            <a:off x="440964" y="5817140"/>
            <a:ext cx="12122330" cy="3413240"/>
          </a:xfrm>
          <a:prstGeom prst="rect">
            <a:avLst/>
          </a:prstGeom>
        </p:spPr>
      </p:pic>
      <p:sp>
        <p:nvSpPr>
          <p:cNvPr id="5" name="Rectangle à coins arrondis 4"/>
          <p:cNvSpPr/>
          <p:nvPr/>
        </p:nvSpPr>
        <p:spPr>
          <a:xfrm>
            <a:off x="4309936" y="7326992"/>
            <a:ext cx="2045368" cy="914400"/>
          </a:xfrm>
          <a:prstGeom prst="roundRect">
            <a:avLst/>
          </a:prstGeom>
          <a:noFill/>
          <a:ln w="7620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Rectangle 2"/>
          <p:cNvSpPr/>
          <p:nvPr/>
        </p:nvSpPr>
        <p:spPr>
          <a:xfrm>
            <a:off x="432685" y="1849146"/>
            <a:ext cx="9312636" cy="3189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fr-BE" sz="25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Présentation n°4 du symposium</a:t>
            </a:r>
            <a:endParaRPr lang="fr-BE" sz="25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fr-BE" sz="25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fr-BE" sz="25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Mise </a:t>
            </a:r>
            <a:r>
              <a:rPr lang="fr-BE" sz="25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en place d’un dispositif pédagogique visant l’amélioration du temps d’activité des enfants dans la cour de récréation</a:t>
            </a:r>
            <a:endParaRPr lang="fr-BE" sz="25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fr-CH" sz="25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BE" sz="25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fr-BE" sz="25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Sylvie </a:t>
            </a:r>
            <a:r>
              <a:rPr lang="fr-BE" sz="2500" i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Herreman, </a:t>
            </a:r>
            <a:r>
              <a:rPr lang="fr-BE" sz="2500" i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Madisson</a:t>
            </a:r>
            <a:r>
              <a:rPr lang="fr-BE" sz="25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BE" sz="2500" i="1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Bodart</a:t>
            </a:r>
            <a:endParaRPr lang="fr-BE" sz="25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124" y="1861783"/>
            <a:ext cx="3865172" cy="138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24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96"/>
    </mc:Choice>
    <mc:Fallback xmlns="">
      <p:transition spd="slow" advTm="12396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191DE1E-9663-47A4-816C-36927B418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</p:spPr>
        <p:txBody>
          <a:bodyPr/>
          <a:lstStyle/>
          <a:p>
            <a:r>
              <a:rPr lang="fr-BE" sz="6600" dirty="0">
                <a:latin typeface="+mn-lt"/>
              </a:rPr>
              <a:t>Merci pour votre attention !</a:t>
            </a:r>
            <a:endParaRPr lang="fr-FR" sz="6600" dirty="0">
              <a:latin typeface="+mn-lt"/>
            </a:endParaRPr>
          </a:p>
        </p:txBody>
      </p:sp>
      <p:pic>
        <p:nvPicPr>
          <p:cNvPr id="6" name="Shape 77" descr="pacte01.tiff">
            <a:extLst>
              <a:ext uri="{FF2B5EF4-FFF2-40B4-BE49-F238E27FC236}">
                <a16:creationId xmlns:a16="http://schemas.microsoft.com/office/drawing/2014/main" id="{C48844BA-B2DF-4457-A820-F82425F8E97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7976"/>
            <a:ext cx="13004259" cy="1416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270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1"/>
    </mc:Choice>
    <mc:Fallback xmlns="">
      <p:transition spd="slow" advTm="511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77" descr="pacte01.tiff">
            <a:extLst>
              <a:ext uri="{FF2B5EF4-FFF2-40B4-BE49-F238E27FC236}">
                <a16:creationId xmlns:a16="http://schemas.microsoft.com/office/drawing/2014/main" id="{EF8F9192-AFBE-4F77-8ADA-39B5F847F09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7976"/>
            <a:ext cx="13004259" cy="141636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re 7">
            <a:extLst>
              <a:ext uri="{FF2B5EF4-FFF2-40B4-BE49-F238E27FC236}">
                <a16:creationId xmlns:a16="http://schemas.microsoft.com/office/drawing/2014/main" id="{E198D6E7-6B75-40D4-9296-39A56DEB2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8637" y="3229500"/>
            <a:ext cx="10238238" cy="3154252"/>
          </a:xfrm>
          <a:noFill/>
          <a:ln>
            <a:noFill/>
          </a:ln>
        </p:spPr>
        <p:txBody>
          <a:bodyPr spcFirstLastPara="1" wrap="square" lIns="91425" tIns="91425" rIns="91425" bIns="91425" anchor="b" anchorCtr="0"/>
          <a:lstStyle/>
          <a:p>
            <a:r>
              <a:rPr lang="fr-CH" sz="4800" dirty="0">
                <a:solidFill>
                  <a:srgbClr val="C45C0E"/>
                </a:solidFill>
                <a:latin typeface="+mn-lt"/>
              </a:rPr>
              <a:t>Transition vers une éducation physique, au bien-être et à la santé : le cas de la Fédération Wallonie-Bruxelles </a:t>
            </a:r>
            <a:endParaRPr lang="fr-FR" sz="4800" dirty="0">
              <a:solidFill>
                <a:srgbClr val="C45C0E"/>
              </a:solidFill>
              <a:latin typeface="+mn-lt"/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FBBA45F-2A2E-44BE-BA0D-D3EFBFFFA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0000" y="6787125"/>
            <a:ext cx="10464800" cy="1130300"/>
          </a:xfrm>
        </p:spPr>
        <p:txBody>
          <a:bodyPr/>
          <a:lstStyle/>
          <a:p>
            <a:r>
              <a:rPr lang="fr-BE" sz="2800" dirty="0" smtClean="0">
                <a:latin typeface="+mn-lt"/>
              </a:rPr>
              <a:t>Jean-Philippe Dupont, </a:t>
            </a:r>
            <a:r>
              <a:rPr lang="fr-BE" sz="2800" dirty="0">
                <a:latin typeface="+mn-lt"/>
              </a:rPr>
              <a:t>Xavier </a:t>
            </a:r>
            <a:r>
              <a:rPr lang="fr-BE" sz="2800" dirty="0" smtClean="0">
                <a:latin typeface="+mn-lt"/>
              </a:rPr>
              <a:t>Flamme, </a:t>
            </a:r>
            <a:r>
              <a:rPr lang="fr-BE" sz="2800" dirty="0">
                <a:latin typeface="+mn-lt"/>
              </a:rPr>
              <a:t>Benoit </a:t>
            </a:r>
            <a:r>
              <a:rPr lang="fr-BE" sz="2800" dirty="0" smtClean="0">
                <a:latin typeface="+mn-lt"/>
              </a:rPr>
              <a:t>Vercruysse, Amélie </a:t>
            </a:r>
            <a:r>
              <a:rPr lang="fr-BE" sz="2800" dirty="0" err="1" smtClean="0">
                <a:latin typeface="+mn-lt"/>
              </a:rPr>
              <a:t>Brau</a:t>
            </a:r>
            <a:r>
              <a:rPr lang="fr-BE" sz="2800" dirty="0" smtClean="0">
                <a:latin typeface="+mn-lt"/>
              </a:rPr>
              <a:t>, </a:t>
            </a:r>
            <a:r>
              <a:rPr lang="fr-BE" sz="2800" dirty="0" err="1" smtClean="0">
                <a:latin typeface="+mn-lt"/>
              </a:rPr>
              <a:t>Maurine</a:t>
            </a:r>
            <a:r>
              <a:rPr lang="fr-BE" sz="2800" dirty="0" smtClean="0">
                <a:latin typeface="+mn-lt"/>
              </a:rPr>
              <a:t> </a:t>
            </a:r>
            <a:r>
              <a:rPr lang="fr-BE" sz="2800" dirty="0" err="1" smtClean="0">
                <a:latin typeface="+mn-lt"/>
              </a:rPr>
              <a:t>Remacle</a:t>
            </a:r>
            <a:r>
              <a:rPr lang="fr-BE" sz="2800" dirty="0" smtClean="0">
                <a:latin typeface="+mn-lt"/>
              </a:rPr>
              <a:t>, </a:t>
            </a:r>
            <a:r>
              <a:rPr lang="fr-BE" sz="2800" dirty="0" err="1" smtClean="0">
                <a:latin typeface="+mn-lt"/>
              </a:rPr>
              <a:t>Madisson</a:t>
            </a:r>
            <a:r>
              <a:rPr lang="fr-BE" sz="2800" dirty="0" smtClean="0">
                <a:latin typeface="+mn-lt"/>
              </a:rPr>
              <a:t> </a:t>
            </a:r>
            <a:r>
              <a:rPr lang="fr-BE" sz="2800" dirty="0" err="1" smtClean="0">
                <a:latin typeface="+mn-lt"/>
              </a:rPr>
              <a:t>Bodart</a:t>
            </a:r>
            <a:r>
              <a:rPr lang="fr-BE" sz="2800" dirty="0" smtClean="0">
                <a:latin typeface="+mn-lt"/>
              </a:rPr>
              <a:t>, </a:t>
            </a:r>
            <a:r>
              <a:rPr lang="fr-BE" sz="2800" dirty="0">
                <a:latin typeface="+mn-lt"/>
              </a:rPr>
              <a:t>Sylvie </a:t>
            </a:r>
            <a:r>
              <a:rPr lang="fr-BE" sz="2800" dirty="0" smtClean="0">
                <a:latin typeface="+mn-lt"/>
              </a:rPr>
              <a:t>Herreman, </a:t>
            </a:r>
            <a:r>
              <a:rPr lang="fr-BE" sz="2800" dirty="0">
                <a:latin typeface="+mn-lt"/>
              </a:rPr>
              <a:t>Jérémy </a:t>
            </a:r>
            <a:r>
              <a:rPr lang="fr-BE" sz="2800" dirty="0" smtClean="0">
                <a:latin typeface="+mn-lt"/>
              </a:rPr>
              <a:t>Bonni, </a:t>
            </a:r>
            <a:r>
              <a:rPr lang="fr-BE" sz="2800" dirty="0">
                <a:latin typeface="+mn-lt"/>
              </a:rPr>
              <a:t>Marc </a:t>
            </a:r>
            <a:r>
              <a:rPr lang="fr-BE" sz="2800" dirty="0" smtClean="0">
                <a:latin typeface="+mn-lt"/>
              </a:rPr>
              <a:t>Cloes</a:t>
            </a:r>
            <a:endParaRPr lang="fr-BE" sz="2800" dirty="0">
              <a:latin typeface="+mn-lt"/>
            </a:endParaRPr>
          </a:p>
          <a:p>
            <a:endParaRPr lang="fr-FR" sz="2800" dirty="0">
              <a:latin typeface="+mn-lt"/>
            </a:endParaRP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176A2F7A-58F3-44A2-BB2C-271DB2E69AA2}"/>
              </a:ext>
            </a:extLst>
          </p:cNvPr>
          <p:cNvSpPr txBox="1">
            <a:spLocks/>
          </p:cNvSpPr>
          <p:nvPr/>
        </p:nvSpPr>
        <p:spPr>
          <a:xfrm>
            <a:off x="1269729" y="8642786"/>
            <a:ext cx="10464800" cy="80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sz="3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sz="3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sz="3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sz="3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sz="3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r>
              <a:rPr lang="fr-BE" sz="2000" dirty="0" smtClean="0">
                <a:latin typeface="+mn-lt"/>
              </a:rPr>
              <a:t>11</a:t>
            </a:r>
            <a:r>
              <a:rPr lang="fr-BE" sz="2000" baseline="30000" dirty="0" smtClean="0">
                <a:latin typeface="+mn-lt"/>
              </a:rPr>
              <a:t>ème</a:t>
            </a:r>
            <a:r>
              <a:rPr lang="fr-BE" sz="2000" dirty="0" smtClean="0">
                <a:latin typeface="+mn-lt"/>
              </a:rPr>
              <a:t> biennale de l’ARIS</a:t>
            </a:r>
            <a:endParaRPr lang="fr-BE" sz="2000" dirty="0">
              <a:latin typeface="+mn-lt"/>
            </a:endParaRPr>
          </a:p>
          <a:p>
            <a:r>
              <a:rPr lang="fr-BE" sz="2000" dirty="0" smtClean="0">
                <a:latin typeface="+mn-lt"/>
              </a:rPr>
              <a:t>Liège, 28 février 2020</a:t>
            </a:r>
            <a:endParaRPr lang="fr-FR" sz="2000" dirty="0">
              <a:latin typeface="+mn-lt"/>
            </a:endParaRPr>
          </a:p>
        </p:txBody>
      </p:sp>
      <p:pic>
        <p:nvPicPr>
          <p:cNvPr id="14" name="Shape 60" descr="slide-pacte.jpg">
            <a:extLst>
              <a:ext uri="{FF2B5EF4-FFF2-40B4-BE49-F238E27FC236}">
                <a16:creationId xmlns:a16="http://schemas.microsoft.com/office/drawing/2014/main" id="{8F612A75-0FB6-477B-8F02-F8A9893F662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081" t="9027" r="45933" b="10899"/>
          <a:stretch/>
        </p:blipFill>
        <p:spPr>
          <a:xfrm>
            <a:off x="10185991" y="1388391"/>
            <a:ext cx="2496937" cy="21724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370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33"/>
    </mc:Choice>
    <mc:Fallback xmlns="">
      <p:transition spd="slow" advTm="8733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34" b="7555"/>
          <a:stretch/>
        </p:blipFill>
        <p:spPr>
          <a:xfrm>
            <a:off x="0" y="2452254"/>
            <a:ext cx="13004800" cy="6047509"/>
          </a:xfrm>
          <a:prstGeom prst="rect">
            <a:avLst/>
          </a:prstGeom>
        </p:spPr>
      </p:pic>
      <p:pic>
        <p:nvPicPr>
          <p:cNvPr id="3" name="Shape 77" descr="pacte01.tiff">
            <a:extLst>
              <a:ext uri="{FF2B5EF4-FFF2-40B4-BE49-F238E27FC236}">
                <a16:creationId xmlns:a16="http://schemas.microsoft.com/office/drawing/2014/main" id="{B3A9D493-A5F2-4DAF-B35C-7017489086F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7976"/>
            <a:ext cx="13004259" cy="1416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7759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802" y="2177184"/>
            <a:ext cx="7948035" cy="6692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" name="Shape 77" descr="pacte01.tiff">
            <a:extLst>
              <a:ext uri="{FF2B5EF4-FFF2-40B4-BE49-F238E27FC236}">
                <a16:creationId xmlns:a16="http://schemas.microsoft.com/office/drawing/2014/main" id="{B3A9D493-A5F2-4DAF-B35C-7017489086F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7976"/>
            <a:ext cx="13004259" cy="1416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83" y="1727744"/>
            <a:ext cx="3240017" cy="310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51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64"/>
    </mc:Choice>
    <mc:Fallback xmlns="">
      <p:transition spd="slow" advTm="32764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4027876" y="9049331"/>
            <a:ext cx="4895892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60" dirty="0">
                <a:latin typeface="+mn-lt"/>
              </a:rPr>
              <a:t>http://www.pactedexcellence.be/</a:t>
            </a:r>
          </a:p>
        </p:txBody>
      </p:sp>
      <p:pic>
        <p:nvPicPr>
          <p:cNvPr id="31747" name="Imag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509" y="4286275"/>
            <a:ext cx="9243290" cy="481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itre 1"/>
          <p:cNvSpPr txBox="1">
            <a:spLocks noChangeArrowheads="1"/>
          </p:cNvSpPr>
          <p:nvPr/>
        </p:nvSpPr>
        <p:spPr bwMode="auto">
          <a:xfrm>
            <a:off x="3505100" y="2575770"/>
            <a:ext cx="10837333" cy="1408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639763" indent="-2730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BE" altLang="en-US" sz="5689" dirty="0">
                <a:latin typeface="+mn-lt"/>
                <a:cs typeface="Arial" panose="020B0604020202020204" pitchFamily="34" charset="0"/>
              </a:rPr>
              <a:t>Pourquoi ?</a:t>
            </a:r>
          </a:p>
        </p:txBody>
      </p:sp>
      <p:pic>
        <p:nvPicPr>
          <p:cNvPr id="5" name="Shape 77" descr="pacte01.tiff">
            <a:extLst>
              <a:ext uri="{FF2B5EF4-FFF2-40B4-BE49-F238E27FC236}">
                <a16:creationId xmlns:a16="http://schemas.microsoft.com/office/drawing/2014/main" id="{B3A9D493-A5F2-4DAF-B35C-7017489086F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27976"/>
            <a:ext cx="13004259" cy="1416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83" y="1727744"/>
            <a:ext cx="3240017" cy="310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3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3"/>
    </mc:Choice>
    <mc:Fallback xmlns="">
      <p:transition spd="slow" advTm="793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0200168E-63CE-46E7-BDC0-192C5700F3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5787949"/>
              </p:ext>
            </p:extLst>
          </p:nvPr>
        </p:nvGraphicFramePr>
        <p:xfrm>
          <a:off x="2282714" y="3284275"/>
          <a:ext cx="8669867" cy="5779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21">
            <a:extLst>
              <a:ext uri="{FF2B5EF4-FFF2-40B4-BE49-F238E27FC236}">
                <a16:creationId xmlns:a16="http://schemas.microsoft.com/office/drawing/2014/main" id="{5C2038A3-82B7-478D-9D3D-0BAE8D6AC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2680" y="1699101"/>
            <a:ext cx="10649937" cy="921173"/>
          </a:xfrm>
          <a:prstGeom prst="rect">
            <a:avLst/>
          </a:prstGeom>
          <a:solidFill>
            <a:schemeClr val="accent4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fr-BE" sz="4000" dirty="0">
                <a:solidFill>
                  <a:srgbClr val="FFFFFF"/>
                </a:solidFill>
                <a:latin typeface="+mn-lt"/>
              </a:rPr>
              <a:t>Evaluations de notre système scolaire</a:t>
            </a:r>
          </a:p>
        </p:txBody>
      </p:sp>
      <p:pic>
        <p:nvPicPr>
          <p:cNvPr id="4" name="Shape 77" descr="pacte01.tiff">
            <a:extLst>
              <a:ext uri="{FF2B5EF4-FFF2-40B4-BE49-F238E27FC236}">
                <a16:creationId xmlns:a16="http://schemas.microsoft.com/office/drawing/2014/main" id="{B3A9D493-A5F2-4DAF-B35C-7017489086FB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-27976"/>
            <a:ext cx="13004259" cy="1416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762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2"/>
    </mc:Choice>
    <mc:Fallback xmlns="">
      <p:transition spd="slow" advTm="942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3" name="Rectangle 21">
            <a:extLst>
              <a:ext uri="{FF2B5EF4-FFF2-40B4-BE49-F238E27FC236}">
                <a16:creationId xmlns:a16="http://schemas.microsoft.com/office/drawing/2014/main" id="{BC3F49F8-4D39-47F7-8941-27EA0808E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9554" y="1642382"/>
            <a:ext cx="10649937" cy="921173"/>
          </a:xfrm>
          <a:prstGeom prst="rect">
            <a:avLst/>
          </a:prstGeom>
          <a:solidFill>
            <a:schemeClr val="accent4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fr-BE" sz="4000" dirty="0">
                <a:solidFill>
                  <a:srgbClr val="FFFFFF"/>
                </a:solidFill>
                <a:latin typeface="+mn-lt"/>
              </a:rPr>
              <a:t>Autres systèmes scolaires</a:t>
            </a:r>
          </a:p>
        </p:txBody>
      </p:sp>
      <p:sp>
        <p:nvSpPr>
          <p:cNvPr id="30724" name="Espace réservé du contenu 10">
            <a:extLst>
              <a:ext uri="{FF2B5EF4-FFF2-40B4-BE49-F238E27FC236}">
                <a16:creationId xmlns:a16="http://schemas.microsoft.com/office/drawing/2014/main" id="{EEB36DC3-6629-4DE3-B69E-6FFB9D64FB80}"/>
              </a:ext>
            </a:extLst>
          </p:cNvPr>
          <p:cNvSpPr>
            <a:spLocks/>
          </p:cNvSpPr>
          <p:nvPr/>
        </p:nvSpPr>
        <p:spPr bwMode="auto">
          <a:xfrm>
            <a:off x="356730" y="3432748"/>
            <a:ext cx="12299397" cy="5171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chemeClr val="accent2"/>
              </a:buClr>
              <a:buSzPct val="60000"/>
              <a:defRPr/>
            </a:pPr>
            <a:r>
              <a:rPr lang="fr-BE" sz="2987" dirty="0">
                <a:solidFill>
                  <a:srgbClr val="002060"/>
                </a:solidFill>
                <a:latin typeface="+mn-lt"/>
                <a:cs typeface="Arial" charset="0"/>
              </a:rPr>
              <a:t>Selon une typologie proposé par Nathalie </a:t>
            </a:r>
            <a:r>
              <a:rPr lang="fr-BE" sz="2987" dirty="0" smtClean="0">
                <a:solidFill>
                  <a:srgbClr val="002060"/>
                </a:solidFill>
                <a:latin typeface="+mn-lt"/>
                <a:cs typeface="Arial" charset="0"/>
              </a:rPr>
              <a:t>Mons (2007), les </a:t>
            </a:r>
            <a:r>
              <a:rPr lang="fr-BE" sz="2987" dirty="0">
                <a:solidFill>
                  <a:srgbClr val="002060"/>
                </a:solidFill>
                <a:latin typeface="+mn-lt"/>
                <a:cs typeface="Arial" charset="0"/>
              </a:rPr>
              <a:t>systèmes qualifiés de « </a:t>
            </a:r>
            <a:r>
              <a:rPr lang="fr-BE" sz="2987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modèle d’intégration individualisé </a:t>
            </a:r>
            <a:r>
              <a:rPr lang="fr-BE" sz="2987" dirty="0">
                <a:solidFill>
                  <a:srgbClr val="002060"/>
                </a:solidFill>
                <a:latin typeface="+mn-lt"/>
                <a:cs typeface="Arial" charset="0"/>
              </a:rPr>
              <a:t>», (comme en Finlande, au Danemark, en </a:t>
            </a:r>
            <a:r>
              <a:rPr lang="fr-BE" sz="2987" dirty="0" smtClean="0">
                <a:solidFill>
                  <a:srgbClr val="002060"/>
                </a:solidFill>
                <a:latin typeface="+mn-lt"/>
                <a:cs typeface="Arial" charset="0"/>
              </a:rPr>
              <a:t>Islande </a:t>
            </a:r>
            <a:r>
              <a:rPr lang="fr-BE" sz="2987" dirty="0">
                <a:solidFill>
                  <a:srgbClr val="002060"/>
                </a:solidFill>
                <a:latin typeface="+mn-lt"/>
                <a:cs typeface="Arial" charset="0"/>
              </a:rPr>
              <a:t>ou en Suède</a:t>
            </a:r>
            <a:r>
              <a:rPr lang="fr-BE" sz="2987" dirty="0" smtClean="0">
                <a:solidFill>
                  <a:srgbClr val="002060"/>
                </a:solidFill>
                <a:latin typeface="+mn-lt"/>
                <a:cs typeface="Arial" charset="0"/>
              </a:rPr>
              <a:t>) :</a:t>
            </a:r>
            <a:endParaRPr lang="fr-BE" sz="2987" dirty="0">
              <a:solidFill>
                <a:srgbClr val="002060"/>
              </a:solidFill>
              <a:latin typeface="+mn-lt"/>
              <a:cs typeface="Arial" charset="0"/>
            </a:endParaRPr>
          </a:p>
          <a:p>
            <a:pPr marL="1219181" lvl="1" indent="-568951"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fr-BE" sz="2987" dirty="0" smtClean="0">
                <a:solidFill>
                  <a:srgbClr val="002060"/>
                </a:solidFill>
                <a:latin typeface="+mn-lt"/>
                <a:cs typeface="Arial" charset="0"/>
              </a:rPr>
              <a:t>met </a:t>
            </a:r>
            <a:r>
              <a:rPr lang="fr-BE" sz="2987" dirty="0">
                <a:solidFill>
                  <a:srgbClr val="002060"/>
                </a:solidFill>
                <a:latin typeface="+mn-lt"/>
                <a:cs typeface="Arial" charset="0"/>
              </a:rPr>
              <a:t>l’accent sur le suivi individuel. Chaque élève bénéficie d’un accompagnement personnalisé et prend part à des travaux en petits </a:t>
            </a:r>
            <a:r>
              <a:rPr lang="fr-BE" sz="2987" dirty="0" smtClean="0">
                <a:solidFill>
                  <a:srgbClr val="002060"/>
                </a:solidFill>
                <a:latin typeface="+mn-lt"/>
                <a:cs typeface="Arial" charset="0"/>
              </a:rPr>
              <a:t>groupes</a:t>
            </a:r>
          </a:p>
          <a:p>
            <a:pPr marL="1219181" lvl="1" indent="-568951"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fr-FR" altLang="en-US" sz="2987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limite le redoublement</a:t>
            </a:r>
          </a:p>
          <a:p>
            <a:pPr marL="1219181" lvl="1" indent="-568951"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fr-FR" altLang="en-US" sz="2987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o</a:t>
            </a:r>
            <a:r>
              <a:rPr lang="fr-FR" altLang="en-US" sz="2987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nt un </a:t>
            </a:r>
            <a:r>
              <a:rPr lang="fr-FR" altLang="en-US" sz="2987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tronc commun polytechnique </a:t>
            </a:r>
            <a:r>
              <a:rPr lang="fr-FR" altLang="en-US" sz="2987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entre 7 et 16 </a:t>
            </a:r>
            <a:r>
              <a:rPr lang="fr-FR" altLang="en-US" sz="2987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ans</a:t>
            </a:r>
          </a:p>
          <a:p>
            <a:pPr marL="1219181" lvl="1" indent="-568951"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fr-FR" altLang="en-US" sz="2987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o</a:t>
            </a:r>
            <a:r>
              <a:rPr lang="fr-FR" altLang="en-US" sz="2987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ù les </a:t>
            </a:r>
            <a:r>
              <a:rPr lang="fr-FR" altLang="en-US" sz="2987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établissements scolaires se ressemblent et sont constitués de manière homogène</a:t>
            </a:r>
          </a:p>
        </p:txBody>
      </p:sp>
      <p:pic>
        <p:nvPicPr>
          <p:cNvPr id="11" name="Shape 77" descr="pacte01.tiff">
            <a:extLst>
              <a:ext uri="{FF2B5EF4-FFF2-40B4-BE49-F238E27FC236}">
                <a16:creationId xmlns:a16="http://schemas.microsoft.com/office/drawing/2014/main" id="{B3A9D493-A5F2-4DAF-B35C-7017489086F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7976"/>
            <a:ext cx="13004259" cy="1416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667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520"/>
    </mc:Choice>
    <mc:Fallback xmlns="">
      <p:transition spd="slow" advTm="12252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hape 77" descr="pacte01.tiff">
            <a:extLst>
              <a:ext uri="{FF2B5EF4-FFF2-40B4-BE49-F238E27FC236}">
                <a16:creationId xmlns:a16="http://schemas.microsoft.com/office/drawing/2014/main" id="{6EA66703-B704-40AB-AE73-89DFD17E5C4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7976"/>
            <a:ext cx="13004259" cy="1416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165208D6-9648-47A1-BD07-68A5FDDB8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648" y="2096709"/>
            <a:ext cx="11824961" cy="663426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D02CFE3-4538-47CA-BD86-EB5396E5A5D3}"/>
              </a:ext>
            </a:extLst>
          </p:cNvPr>
          <p:cNvSpPr/>
          <p:nvPr/>
        </p:nvSpPr>
        <p:spPr>
          <a:xfrm>
            <a:off x="9840686" y="2431915"/>
            <a:ext cx="2191987" cy="4527288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493"/>
          </a:p>
        </p:txBody>
      </p:sp>
    </p:spTree>
    <p:extLst>
      <p:ext uri="{BB962C8B-B14F-4D97-AF65-F5344CB8AC3E}">
        <p14:creationId xmlns:p14="http://schemas.microsoft.com/office/powerpoint/2010/main" val="293839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781"/>
    </mc:Choice>
    <mc:Fallback xmlns="">
      <p:transition spd="slow" advTm="7678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38B5F03-4AD4-4728-A218-732FF9EB1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4292" y="9076852"/>
            <a:ext cx="4278866" cy="524348"/>
          </a:xfrm>
        </p:spPr>
        <p:txBody>
          <a:bodyPr/>
          <a:lstStyle/>
          <a:p>
            <a:pPr algn="r">
              <a:defRPr/>
            </a:pPr>
            <a:r>
              <a:rPr lang="fr-BE" dirty="0" smtClean="0">
                <a:latin typeface="+mn-lt"/>
              </a:rPr>
              <a:t>Forest </a:t>
            </a:r>
            <a:r>
              <a:rPr lang="fr-BE" dirty="0">
                <a:latin typeface="+mn-lt"/>
              </a:rPr>
              <a:t>et al. (2017)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2A5D89A3-4090-41C4-8101-02258AC6AF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8449204"/>
              </p:ext>
            </p:extLst>
          </p:nvPr>
        </p:nvGraphicFramePr>
        <p:xfrm>
          <a:off x="2167467" y="3322320"/>
          <a:ext cx="9186334" cy="2584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704E0596-8F9A-474C-BEF9-D169C68B4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661" y="6782268"/>
            <a:ext cx="2006599" cy="100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E8EAFB2-D518-4BF4-97AC-E70F8DF0B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330" y="6765334"/>
            <a:ext cx="2069253" cy="103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4661CA7-6C56-442A-9F0E-141C40316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9654" y="6755174"/>
            <a:ext cx="2008293" cy="105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 descr="Une image contenant extérieur, texte, ciel, signe&#10;&#10;Description générée avec un niveau de confiance élevé">
            <a:extLst>
              <a:ext uri="{FF2B5EF4-FFF2-40B4-BE49-F238E27FC236}">
                <a16:creationId xmlns:a16="http://schemas.microsoft.com/office/drawing/2014/main" id="{78AF682D-EA0F-4DD6-913D-F4B26DC12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298" y="6782268"/>
            <a:ext cx="2008293" cy="100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2FC1D96-57F9-413B-B597-8A7A0DD6C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27" y="6782268"/>
            <a:ext cx="2006601" cy="100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Shape 77" descr="pacte01.tiff">
            <a:extLst>
              <a:ext uri="{FF2B5EF4-FFF2-40B4-BE49-F238E27FC236}">
                <a16:creationId xmlns:a16="http://schemas.microsoft.com/office/drawing/2014/main" id="{A0C4467D-6682-4D08-8FA4-CAC66E9DD30F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-27976"/>
            <a:ext cx="13004259" cy="141636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21">
            <a:extLst>
              <a:ext uri="{FF2B5EF4-FFF2-40B4-BE49-F238E27FC236}">
                <a16:creationId xmlns:a16="http://schemas.microsoft.com/office/drawing/2014/main" id="{4656FBBD-681C-4E77-A153-C586DA84E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2980" y="2236346"/>
            <a:ext cx="9015307" cy="794773"/>
          </a:xfrm>
          <a:prstGeom prst="rect">
            <a:avLst/>
          </a:prstGeom>
          <a:solidFill>
            <a:srgbClr val="E66C10"/>
          </a:solidFill>
          <a:ln w="28575" algn="ctr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fr-BE" altLang="en-US" sz="3200" dirty="0" smtClean="0">
                <a:solidFill>
                  <a:schemeClr val="bg1"/>
                </a:solidFill>
                <a:latin typeface="+mn-lt"/>
              </a:rPr>
              <a:t>Education </a:t>
            </a:r>
            <a:r>
              <a:rPr lang="fr-BE" altLang="en-US" sz="3200" dirty="0">
                <a:solidFill>
                  <a:schemeClr val="bg1"/>
                </a:solidFill>
                <a:latin typeface="+mn-lt"/>
              </a:rPr>
              <a:t>physique </a:t>
            </a:r>
            <a:r>
              <a:rPr lang="fr-BE" altLang="en-US" sz="3200" dirty="0" smtClean="0">
                <a:solidFill>
                  <a:schemeClr val="bg1"/>
                </a:solidFill>
                <a:latin typeface="+mn-lt"/>
              </a:rPr>
              <a:t>et </a:t>
            </a:r>
            <a:r>
              <a:rPr lang="fr-BE" altLang="en-US" sz="3200" dirty="0">
                <a:solidFill>
                  <a:schemeClr val="bg1"/>
                </a:solidFill>
                <a:latin typeface="+mn-lt"/>
              </a:rPr>
              <a:t>à la santé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478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716"/>
    </mc:Choice>
    <mc:Fallback xmlns="">
      <p:transition spd="slow" advTm="517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6"/>
</p:tagLst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7808</TotalTime>
  <Words>740</Words>
  <Application>Microsoft Office PowerPoint</Application>
  <PresentationFormat>Personnalisé</PresentationFormat>
  <Paragraphs>73</Paragraphs>
  <Slides>22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32" baseType="lpstr">
      <vt:lpstr>Calibri</vt:lpstr>
      <vt:lpstr>Arial</vt:lpstr>
      <vt:lpstr>Helvetica Neue</vt:lpstr>
      <vt:lpstr>Wingdings</vt:lpstr>
      <vt:lpstr>Avenir Next Condensed</vt:lpstr>
      <vt:lpstr>Helvetica Neue Light</vt:lpstr>
      <vt:lpstr>Times New Roman</vt:lpstr>
      <vt:lpstr>MS PGothic</vt:lpstr>
      <vt:lpstr>Avenir Next Condensed Demi Bold</vt:lpstr>
      <vt:lpstr>White</vt:lpstr>
      <vt:lpstr>Transition vers une éducation physique, au bien-être et à la santé : le cas de la Fédération Wallonie-Bruxelles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pour votre attention !</vt:lpstr>
      <vt:lpstr>Transition vers une éducation physique, au bien-être et à la santé : le cas de la Fédération Wallonie-Bruxelles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Professeur</dc:creator>
  <cp:lastModifiedBy>MCloes</cp:lastModifiedBy>
  <cp:revision>136</cp:revision>
  <cp:lastPrinted>2020-03-21T11:22:12Z</cp:lastPrinted>
  <dcterms:modified xsi:type="dcterms:W3CDTF">2020-03-21T11:28:19Z</dcterms:modified>
</cp:coreProperties>
</file>