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18"/>
  </p:notesMasterIdLst>
  <p:sldIdLst>
    <p:sldId id="259" r:id="rId2"/>
    <p:sldId id="258" r:id="rId3"/>
    <p:sldId id="262" r:id="rId4"/>
    <p:sldId id="265" r:id="rId5"/>
    <p:sldId id="266" r:id="rId6"/>
    <p:sldId id="267" r:id="rId7"/>
    <p:sldId id="268" r:id="rId8"/>
    <p:sldId id="269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619CA-C317-4836-93B8-A9CAFDC3F86A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D3B24-9050-49E9-8EDB-BBA9DF61C9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24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91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AD5B-1B3A-451E-B8BA-7819F68EFB61}" type="datetime1">
              <a:rPr lang="fr-FR" smtClean="0"/>
              <a:t>28/02/2020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53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A693-B935-408C-8EBB-0BE4CE96E5A5}" type="datetime1">
              <a:rPr lang="fr-FR" smtClean="0"/>
              <a:t>28/02/2020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18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EA54-5153-4A9C-A9C0-AB497970283C}" type="datetime1">
              <a:rPr lang="fr-FR" smtClean="0"/>
              <a:t>28/02/2020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921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F825-0B3A-4FD9-B0AB-AA0D3DDD7535}" type="datetime1">
              <a:rPr lang="fr-FR" smtClean="0"/>
              <a:t>28/02/2020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307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5A62-158B-4548-9617-76AA00638565}" type="datetime1">
              <a:rPr lang="fr-FR" smtClean="0"/>
              <a:t>28/02/2020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546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8EA6-38C6-4E50-A4B0-64FF25ED3750}" type="datetime1">
              <a:rPr lang="fr-FR" smtClean="0"/>
              <a:t>28/02/2020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90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55FF-89D8-4D3C-9952-922A5D93812B}" type="datetime1">
              <a:rPr lang="fr-FR" smtClean="0"/>
              <a:t>28/02/2020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2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3A5-E276-48D2-9020-1B69D4A931DD}" type="datetime1">
              <a:rPr lang="fr-FR" smtClean="0"/>
              <a:t>28/02/2020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32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A0FCBF8-2952-41E9-BAA1-F77276675DF5}" type="datetime1">
              <a:rPr lang="fr-FR" smtClean="0"/>
              <a:t>28/02/2020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15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fr-FR" noProof="0"/>
              <a:t>Insérez ou glissez-déplacez votre photo</a:t>
            </a:r>
          </a:p>
        </p:txBody>
      </p:sp>
      <p:sp>
        <p:nvSpPr>
          <p:cNvPr id="7" name="Forme libre : Forme 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Forme libre : Forme 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Cliquez pour modifier le sous-titre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55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8371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3A55-440F-4185-B8BA-0E369F8384C1}" type="datetime1">
              <a:rPr lang="fr-FR" smtClean="0"/>
              <a:t>28/02/2020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75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38F4-A3BA-42F8-9B33-A697B4D3FE41}" type="datetime1">
              <a:rPr lang="fr-FR" smtClean="0"/>
              <a:t>28/02/2020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47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A439-F7D0-44B8-8373-E415315B5AC9}" type="datetime1">
              <a:rPr lang="fr-FR" smtClean="0"/>
              <a:t>28/02/2020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48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1F9E-FAAB-473A-B443-83712C5E8E86}" type="datetime1">
              <a:rPr lang="fr-FR" smtClean="0"/>
              <a:t>28/02/2020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13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4F86-406A-9276-D90B2BA0C93A}" type="datetime1">
              <a:rPr lang="fr-FR" smtClean="0"/>
              <a:t>28/02/2020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69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462F9-74E9-47BC-93AF-1242C81E3D21}" type="datetime1">
              <a:rPr lang="fr-FR" smtClean="0"/>
              <a:t>28/02/2020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18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2078-DAB0-439A-936C-9985DD216A7B}" type="datetime1">
              <a:rPr lang="fr-FR" smtClean="0"/>
              <a:t>28/02/2020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43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4CBD-B8AC-44AA-A2D8-D1CFFB05463E}" type="datetime1">
              <a:rPr lang="fr-FR" smtClean="0"/>
              <a:t>28/02/2020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91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7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574B-EBBA-43BC-A7A0-4F7ACA311405}" type="datetime1">
              <a:rPr lang="fr-FR" smtClean="0"/>
              <a:t>28/02/2020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ARIS Liège 2020                                                                          Nathalie CARMINATTI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8901-19C3-4BE7-856B-DCD3FF701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1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Pile de livres" title="Pile de livre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>
            <a:fillRect/>
          </a:stretch>
        </p:blipFill>
        <p:spPr/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923" y="5841779"/>
            <a:ext cx="2798724" cy="591696"/>
          </a:xfrm>
        </p:spPr>
        <p:txBody>
          <a:bodyPr rtlCol="0"/>
          <a:lstStyle/>
          <a:p>
            <a:pPr rtl="0"/>
            <a:r>
              <a:rPr lang="fr-FR" sz="1800" noProof="1" smtClean="0"/>
              <a:t>Nathalie Carminatti</a:t>
            </a:r>
            <a:endParaRPr lang="fr-FR" sz="1800" noProof="1"/>
          </a:p>
        </p:txBody>
      </p:sp>
      <p:sp>
        <p:nvSpPr>
          <p:cNvPr id="113" name="Titr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09" y="3393440"/>
            <a:ext cx="10206182" cy="1578862"/>
          </a:xfrm>
        </p:spPr>
        <p:txBody>
          <a:bodyPr rtlCol="0"/>
          <a:lstStyle/>
          <a:p>
            <a:pPr>
              <a:lnSpc>
                <a:spcPts val="5000"/>
              </a:lnSpc>
            </a:pPr>
            <a:r>
              <a:rPr lang="fr-FR" sz="4400" dirty="0" smtClean="0"/>
              <a:t>Le déjà-là proxémique, un analyseur de l’épreuve interactive dans les APSA</a:t>
            </a:r>
            <a:br>
              <a:rPr lang="fr-FR" sz="4400" dirty="0" smtClean="0"/>
            </a:br>
            <a:endParaRPr lang="fr-FR" sz="4400" dirty="0"/>
          </a:p>
        </p:txBody>
      </p:sp>
      <p:sp>
        <p:nvSpPr>
          <p:cNvPr id="97" name="Forme libre : Forme 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23" y="172893"/>
            <a:ext cx="3555278" cy="30341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61" y="523789"/>
            <a:ext cx="2152258" cy="1704326"/>
          </a:xfrm>
          <a:prstGeom prst="rect">
            <a:avLst/>
          </a:prstGeom>
        </p:spPr>
      </p:pic>
      <p:sp>
        <p:nvSpPr>
          <p:cNvPr id="12" name="AutoShape 7"/>
          <p:cNvSpPr>
            <a:spLocks noChangeAspect="1" noChangeArrowheads="1" noTextEdit="1"/>
          </p:cNvSpPr>
          <p:nvPr/>
        </p:nvSpPr>
        <p:spPr bwMode="auto">
          <a:xfrm>
            <a:off x="5861050" y="1747838"/>
            <a:ext cx="209073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622" y="5573624"/>
            <a:ext cx="1007739" cy="82673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8655" y="5557801"/>
            <a:ext cx="1131589" cy="84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735738" y="5936189"/>
            <a:ext cx="9993717" cy="205993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ARIS Liège 2020                                                                                                                                                                                              Nathalie CARMINATTI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10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58" y="199909"/>
            <a:ext cx="8750777" cy="13412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59" y="1541145"/>
            <a:ext cx="2743438" cy="43950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291" y="2744932"/>
            <a:ext cx="5011346" cy="19874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5181" y="5936188"/>
            <a:ext cx="658425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850053" y="5821983"/>
            <a:ext cx="10085801" cy="320199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ARIS Liège 2020                                                                                                                                                                                                  Nathalie CARMINATTI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11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822" y="2744769"/>
            <a:ext cx="4627265" cy="21764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497" y="2099656"/>
            <a:ext cx="3182388" cy="32128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384" y="576290"/>
            <a:ext cx="2402032" cy="10729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0627" y="5870886"/>
            <a:ext cx="658425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744975" y="5967425"/>
            <a:ext cx="9984479" cy="285594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ARIS Liège 2020                                                                                                                                                                                               Nathalie CARMINATTI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12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79" y="315245"/>
            <a:ext cx="4420668" cy="58648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80" y="183248"/>
            <a:ext cx="2962913" cy="11522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987" y="5981723"/>
            <a:ext cx="658425" cy="5425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26249" y="2128779"/>
            <a:ext cx="6096000" cy="38461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(7) Rob en karaté «</a:t>
            </a:r>
            <a:r>
              <a:rPr lang="fr-FR" i="1" dirty="0">
                <a:solidFill>
                  <a:prstClr val="black"/>
                </a:solidFill>
                <a:latin typeface="Calibri" panose="020F0502020204030204"/>
              </a:rPr>
              <a:t>je suis près d’eux afin de répondre aux questions individuelles et leur donner des feed-back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»</a:t>
            </a:r>
            <a:r>
              <a:rPr lang="fr-FR" i="1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fr-FR" i="1" dirty="0">
              <a:solidFill>
                <a:prstClr val="black"/>
              </a:solidFill>
              <a:latin typeface="Calibri" panose="020F0502020204030204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(9) L’enseignant voit qu’un des élèves n’est plus en activité. Il s’approche de lui et négocie pour que l’élève reprenne l’activité</a:t>
            </a:r>
            <a:r>
              <a:rPr lang="fr-FR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fr-FR" smtClean="0">
              <a:solidFill>
                <a:prstClr val="black"/>
              </a:solidFill>
              <a:latin typeface="Calibri" panose="020F0502020204030204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fr-FR" smtClean="0">
                <a:solidFill>
                  <a:prstClr val="black"/>
                </a:solidFill>
                <a:latin typeface="Calibri" panose="020F0502020204030204"/>
              </a:rPr>
              <a:t>Cette 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topographie met en évidence une organisation spatiale pour que l’élève concerné soit à distance des autres élèves lors de la négociation, ce qui lui permet par la suite de rejoindre le groupe sans perdre la face.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fr-FR" dirty="0">
              <a:solidFill>
                <a:prstClr val="black"/>
              </a:solidFill>
              <a:latin typeface="Calibri" panose="020F0502020204030204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(10) </a:t>
            </a:r>
            <a:r>
              <a:rPr lang="fr-FR" dirty="0" smtClean="0">
                <a:solidFill>
                  <a:prstClr val="black"/>
                </a:solidFill>
                <a:latin typeface="Calibri" panose="020F0502020204030204"/>
              </a:rPr>
              <a:t>Béa en ultimate: </a:t>
            </a:r>
            <a:r>
              <a:rPr lang="fr-FR" i="1" dirty="0">
                <a:solidFill>
                  <a:prstClr val="black"/>
                </a:solidFill>
                <a:latin typeface="Calibri" panose="020F0502020204030204"/>
              </a:rPr>
              <a:t>«Ce n’est pas simple pour moi, mais je dois y aller … il doit revenir dans le groupe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».</a:t>
            </a:r>
            <a:endParaRPr lang="fr-FR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86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« sujet supposé savoir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618" y="2336873"/>
            <a:ext cx="11624987" cy="3599316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</a:rPr>
              <a:t>Les sujets cherchent à assurer une maîtrise des impressions données à voir aux </a:t>
            </a:r>
            <a:r>
              <a:rPr lang="fr-FR" dirty="0" smtClean="0">
                <a:solidFill>
                  <a:schemeClr val="bg1"/>
                </a:solidFill>
              </a:rPr>
              <a:t>élèves lors de </a:t>
            </a:r>
            <a:r>
              <a:rPr lang="fr-FR" dirty="0">
                <a:solidFill>
                  <a:schemeClr val="bg1"/>
                </a:solidFill>
              </a:rPr>
              <a:t>la transmission du savoir: l’équilibre des pyramides, l’orientation du corps dans le lancer du disque en ultimate, le contrôle de la technique de jambe en karaté. </a:t>
            </a:r>
          </a:p>
          <a:p>
            <a:r>
              <a:rPr lang="fr-FR" dirty="0">
                <a:solidFill>
                  <a:schemeClr val="bg1"/>
                </a:solidFill>
              </a:rPr>
              <a:t>L’enseignant occupe cette fonction symbolique du sujet </a:t>
            </a:r>
            <a:r>
              <a:rPr lang="fr-FR" i="1" dirty="0">
                <a:solidFill>
                  <a:schemeClr val="bg1"/>
                </a:solidFill>
              </a:rPr>
              <a:t>sachant </a:t>
            </a:r>
            <a:r>
              <a:rPr lang="fr-FR" dirty="0">
                <a:solidFill>
                  <a:schemeClr val="bg1"/>
                </a:solidFill>
              </a:rPr>
              <a:t>face aux élèves qui le conduit à construire des espaces qu’il ne peut s’empêcher d’occuper ou </a:t>
            </a:r>
            <a:r>
              <a:rPr lang="fr-FR" dirty="0" smtClean="0">
                <a:solidFill>
                  <a:schemeClr val="bg1"/>
                </a:solidFill>
              </a:rPr>
              <a:t>d’éviter, </a:t>
            </a:r>
            <a:r>
              <a:rPr lang="fr-FR" i="1" dirty="0" smtClean="0">
                <a:solidFill>
                  <a:schemeClr val="bg1"/>
                </a:solidFill>
              </a:rPr>
              <a:t>à </a:t>
            </a:r>
            <a:r>
              <a:rPr lang="fr-FR" i="1" dirty="0">
                <a:solidFill>
                  <a:schemeClr val="bg1"/>
                </a:solidFill>
              </a:rPr>
              <a:t>partir</a:t>
            </a:r>
            <a:r>
              <a:rPr lang="fr-FR" dirty="0">
                <a:solidFill>
                  <a:schemeClr val="bg1"/>
                </a:solidFill>
              </a:rPr>
              <a:t> d’une procédure originale: 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«si» tout se passe comme prévu, «si» les procédures rituelles sont respectées, «si» tous les sujets se comportent convenablement, la face de chacun sera maintenue et l’interaction suivra son cours normal.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80321" y="5936189"/>
            <a:ext cx="9849134" cy="365124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 Liège 2020                                                                                                                                                                                            Nathalie CARMINATTI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13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427" y="6030017"/>
            <a:ext cx="658425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sujet enseignant apparait divisé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0321" y="2336873"/>
            <a:ext cx="10049134" cy="3599316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chemeClr val="bg1"/>
                </a:solidFill>
              </a:rPr>
              <a:t>«</a:t>
            </a:r>
            <a:r>
              <a:rPr lang="fr-FR" i="1" dirty="0">
                <a:solidFill>
                  <a:schemeClr val="bg1"/>
                </a:solidFill>
              </a:rPr>
              <a:t>Entre sphère privée et sphère sociale, entre raison et désir, entre conscient et inconscient</a:t>
            </a:r>
            <a:r>
              <a:rPr lang="fr-FR" dirty="0">
                <a:solidFill>
                  <a:schemeClr val="bg1"/>
                </a:solidFill>
              </a:rPr>
              <a:t>» </a:t>
            </a:r>
            <a:r>
              <a:rPr lang="fr-FR" sz="1900" dirty="0">
                <a:solidFill>
                  <a:schemeClr val="bg1"/>
                </a:solidFill>
              </a:rPr>
              <a:t>(Robert &amp; Carnus, </a:t>
            </a:r>
            <a:r>
              <a:rPr lang="fr-FR" sz="1900" dirty="0" smtClean="0">
                <a:solidFill>
                  <a:schemeClr val="bg1"/>
                </a:solidFill>
              </a:rPr>
              <a:t>2013). </a:t>
            </a:r>
            <a:endParaRPr lang="fr-FR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Les résultats révèlent </a:t>
            </a:r>
            <a:r>
              <a:rPr lang="fr-FR" i="1" dirty="0">
                <a:solidFill>
                  <a:schemeClr val="bg1"/>
                </a:solidFill>
              </a:rPr>
              <a:t>in situ: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les </a:t>
            </a:r>
            <a:r>
              <a:rPr lang="fr-FR" b="1" dirty="0">
                <a:solidFill>
                  <a:schemeClr val="bg1"/>
                </a:solidFill>
              </a:rPr>
              <a:t>traces d’un «déjà-là proxémique</a:t>
            </a:r>
            <a:r>
              <a:rPr lang="fr-FR" dirty="0">
                <a:solidFill>
                  <a:schemeClr val="bg1"/>
                </a:solidFill>
              </a:rPr>
              <a:t>» influençant les stratégies professionnelles, 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une </a:t>
            </a:r>
            <a:r>
              <a:rPr lang="fr-FR" b="1" dirty="0">
                <a:solidFill>
                  <a:schemeClr val="bg1"/>
                </a:solidFill>
              </a:rPr>
              <a:t>interaction fine </a:t>
            </a:r>
            <a:r>
              <a:rPr lang="fr-FR" dirty="0">
                <a:solidFill>
                  <a:schemeClr val="bg1"/>
                </a:solidFill>
              </a:rPr>
              <a:t>entre les «déjà-là » expérientiel, conceptuel et intentionnel. 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un </a:t>
            </a:r>
            <a:r>
              <a:rPr lang="fr-FR" b="1" dirty="0">
                <a:solidFill>
                  <a:schemeClr val="bg1"/>
                </a:solidFill>
              </a:rPr>
              <a:t>rapport à soi </a:t>
            </a:r>
            <a:r>
              <a:rPr lang="fr-FR" dirty="0">
                <a:solidFill>
                  <a:schemeClr val="bg1"/>
                </a:solidFill>
              </a:rPr>
              <a:t>et </a:t>
            </a:r>
            <a:r>
              <a:rPr lang="fr-FR" b="1" dirty="0">
                <a:solidFill>
                  <a:schemeClr val="bg1"/>
                </a:solidFill>
              </a:rPr>
              <a:t>à l’autre </a:t>
            </a:r>
            <a:r>
              <a:rPr lang="fr-FR" dirty="0">
                <a:solidFill>
                  <a:schemeClr val="bg1"/>
                </a:solidFill>
              </a:rPr>
              <a:t> dans le positionnement spatial qui révèle l’existence d’une dynamique circulaire du savoir </a:t>
            </a:r>
            <a:r>
              <a:rPr lang="fr-FR" sz="1900" dirty="0">
                <a:solidFill>
                  <a:schemeClr val="bg1"/>
                </a:solidFill>
              </a:rPr>
              <a:t>(</a:t>
            </a:r>
            <a:r>
              <a:rPr lang="fr-FR" sz="1900" dirty="0" err="1">
                <a:solidFill>
                  <a:schemeClr val="bg1"/>
                </a:solidFill>
              </a:rPr>
              <a:t>Baeza</a:t>
            </a:r>
            <a:r>
              <a:rPr lang="fr-FR" sz="1900" dirty="0">
                <a:solidFill>
                  <a:schemeClr val="bg1"/>
                </a:solidFill>
              </a:rPr>
              <a:t>-Carminatti, 2007).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80320" y="5936189"/>
            <a:ext cx="9830661" cy="353776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ARIS Liège 2020                                                                                                                                                                                           Nathalie CARMINATTI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317" y="5936189"/>
            <a:ext cx="658425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En conclusion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0321" y="2336873"/>
            <a:ext cx="11096043" cy="359931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distances interactionnelles concrétisent une proxémie de socialisation. 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La </a:t>
            </a:r>
            <a:r>
              <a:rPr lang="fr-FR" dirty="0">
                <a:solidFill>
                  <a:schemeClr val="bg1"/>
                </a:solidFill>
              </a:rPr>
              <a:t>façon d’occuper l’espace représente un «déjà-là» dont la part inconsciente émerge lors de l’épreuve. </a:t>
            </a:r>
          </a:p>
          <a:p>
            <a:r>
              <a:rPr lang="fr-FR" dirty="0">
                <a:solidFill>
                  <a:schemeClr val="bg1"/>
                </a:solidFill>
              </a:rPr>
              <a:t>La distance illustre la supervision et la part de responsabilité de l’intervenant dans la transmission des savoirs.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La </a:t>
            </a:r>
            <a:r>
              <a:rPr lang="fr-FR" dirty="0">
                <a:solidFill>
                  <a:schemeClr val="bg1"/>
                </a:solidFill>
              </a:rPr>
              <a:t>notion de distance proxémique </a:t>
            </a:r>
            <a:r>
              <a:rPr lang="fr-FR" dirty="0" smtClean="0">
                <a:solidFill>
                  <a:schemeClr val="bg1"/>
                </a:solidFill>
              </a:rPr>
              <a:t>apparait comme un analyseur possible de l’épreuve interactive et pourrait constituer un des registres à mettre en œuvre </a:t>
            </a:r>
            <a:r>
              <a:rPr lang="fr-FR" dirty="0">
                <a:solidFill>
                  <a:schemeClr val="bg1"/>
                </a:solidFill>
              </a:rPr>
              <a:t>dans la formation des enseignants.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9821424" cy="372248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ARIS Liège 2020                                                                                                                                                                                         Nathalie CARMINATTI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317" y="5936188"/>
            <a:ext cx="658425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680321" y="5929746"/>
            <a:ext cx="10209352" cy="371568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ARIS Liège 2020                                                                                                                                                                                                  Nathalie CARMINATTI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16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99440" y="1844015"/>
            <a:ext cx="10130015" cy="193899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endParaRPr lang="fr-FR" sz="4000" dirty="0" smtClean="0"/>
          </a:p>
          <a:p>
            <a:endParaRPr lang="fr-FR" sz="4000" dirty="0"/>
          </a:p>
          <a:p>
            <a:r>
              <a:rPr lang="fr-FR" sz="4000" b="1" dirty="0" smtClean="0">
                <a:solidFill>
                  <a:schemeClr val="bg1"/>
                </a:solidFill>
              </a:rPr>
              <a:t>Je </a:t>
            </a:r>
            <a:r>
              <a:rPr lang="fr-FR" sz="4000" b="1" dirty="0">
                <a:solidFill>
                  <a:schemeClr val="bg1"/>
                </a:solidFill>
              </a:rPr>
              <a:t>vous remercie de votre attention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181" y="5929746"/>
            <a:ext cx="658425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Une étude exploratoire, un postulat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Revisiter la gestualité de l’enseignant en envisageant la notion de distance </a:t>
            </a:r>
            <a:r>
              <a:rPr lang="fr-FR" dirty="0" smtClean="0">
                <a:solidFill>
                  <a:schemeClr val="bg1"/>
                </a:solidFill>
              </a:rPr>
              <a:t>proxémique: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u</a:t>
            </a:r>
            <a:r>
              <a:rPr lang="fr-FR" dirty="0" smtClean="0">
                <a:solidFill>
                  <a:schemeClr val="bg1"/>
                </a:solidFill>
              </a:rPr>
              <a:t>ne forme </a:t>
            </a:r>
            <a:r>
              <a:rPr lang="fr-FR" dirty="0">
                <a:solidFill>
                  <a:schemeClr val="bg1"/>
                </a:solidFill>
              </a:rPr>
              <a:t>d’ostension non verbale </a:t>
            </a:r>
          </a:p>
          <a:p>
            <a:r>
              <a:rPr lang="fr-FR" dirty="0">
                <a:solidFill>
                  <a:schemeClr val="bg1"/>
                </a:solidFill>
              </a:rPr>
              <a:t>un vecteur de transmission des savoirs </a:t>
            </a:r>
          </a:p>
          <a:p>
            <a:r>
              <a:rPr lang="fr-FR" dirty="0">
                <a:solidFill>
                  <a:schemeClr val="bg1"/>
                </a:solidFill>
              </a:rPr>
              <a:t>une stratégie souvent non consciente d’adaptation aux contraintes de la relation didactique.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80320" y="5936189"/>
            <a:ext cx="9613861" cy="252176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ARIS Liège 2020                                                                                                                                                                                      Nathalie CARMINATTI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861" y="5936189"/>
            <a:ext cx="653820" cy="541486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8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Trois systèmes de concepts appartenant à trois cadres théoriques sont ici convoqués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La didactique clinique </a:t>
            </a:r>
            <a:r>
              <a:rPr lang="fr-FR" sz="1800" dirty="0">
                <a:solidFill>
                  <a:schemeClr val="bg1"/>
                </a:solidFill>
              </a:rPr>
              <a:t>(Terrisse &amp; Carnus, 2009, 2013</a:t>
            </a:r>
            <a:r>
              <a:rPr lang="fr-FR" sz="1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La proxémie </a:t>
            </a:r>
            <a:r>
              <a:rPr lang="fr-FR" sz="1800" dirty="0">
                <a:solidFill>
                  <a:schemeClr val="bg1"/>
                </a:solidFill>
              </a:rPr>
              <a:t>(</a:t>
            </a:r>
            <a:r>
              <a:rPr lang="fr-FR" sz="1800" dirty="0" smtClean="0">
                <a:solidFill>
                  <a:schemeClr val="bg1"/>
                </a:solidFill>
              </a:rPr>
              <a:t>Hall,1971)</a:t>
            </a: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Les rites d’interaction </a:t>
            </a:r>
            <a:r>
              <a:rPr lang="fr-FR" sz="1800" dirty="0">
                <a:solidFill>
                  <a:schemeClr val="bg1"/>
                </a:solidFill>
              </a:rPr>
              <a:t>(Goffman,1974)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80321" y="5936189"/>
            <a:ext cx="9812188" cy="365124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ARIS Liège 2020                                                                                                                                                                                          Nathalie CARMINATTI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181" y="6030017"/>
            <a:ext cx="658425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« déjà-là décisionnel » </a:t>
            </a:r>
            <a:r>
              <a:rPr lang="fr-FR" sz="2000" dirty="0" smtClean="0"/>
              <a:t>Carnus 2001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Partie cachée du processus décisionnel qui oriente le choix de l’enseignant et agit comme </a:t>
            </a:r>
            <a:r>
              <a:rPr lang="fr-FR" dirty="0" smtClean="0">
                <a:solidFill>
                  <a:schemeClr val="bg1"/>
                </a:solidFill>
              </a:rPr>
              <a:t>un </a:t>
            </a:r>
            <a:r>
              <a:rPr lang="fr-FR" dirty="0">
                <a:solidFill>
                  <a:schemeClr val="bg1"/>
                </a:solidFill>
              </a:rPr>
              <a:t>«</a:t>
            </a:r>
            <a:r>
              <a:rPr lang="fr-FR" dirty="0" smtClean="0">
                <a:solidFill>
                  <a:schemeClr val="bg1"/>
                </a:solidFill>
              </a:rPr>
              <a:t>filtre </a:t>
            </a:r>
            <a:r>
              <a:rPr lang="fr-FR" dirty="0">
                <a:solidFill>
                  <a:schemeClr val="bg1"/>
                </a:solidFill>
              </a:rPr>
              <a:t>de l’action didactique» </a:t>
            </a:r>
            <a:r>
              <a:rPr lang="fr-FR" sz="1800" dirty="0">
                <a:solidFill>
                  <a:schemeClr val="bg1"/>
                </a:solidFill>
              </a:rPr>
              <a:t>(Loizon, 2004) </a:t>
            </a:r>
            <a:r>
              <a:rPr lang="fr-FR" dirty="0">
                <a:solidFill>
                  <a:schemeClr val="bg1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le «</a:t>
            </a:r>
            <a:r>
              <a:rPr lang="fr-FR" b="1" dirty="0">
                <a:solidFill>
                  <a:schemeClr val="bg1"/>
                </a:solidFill>
              </a:rPr>
              <a:t>déjà-là expérientiel</a:t>
            </a:r>
            <a:r>
              <a:rPr lang="fr-FR" dirty="0">
                <a:solidFill>
                  <a:schemeClr val="bg1"/>
                </a:solidFill>
              </a:rPr>
              <a:t>»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le «</a:t>
            </a:r>
            <a:r>
              <a:rPr lang="fr-FR" b="1" dirty="0">
                <a:solidFill>
                  <a:schemeClr val="bg1"/>
                </a:solidFill>
              </a:rPr>
              <a:t>déjà-là conceptuel</a:t>
            </a:r>
            <a:r>
              <a:rPr lang="fr-FR" dirty="0">
                <a:solidFill>
                  <a:schemeClr val="bg1"/>
                </a:solidFill>
              </a:rPr>
              <a:t>» 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le «</a:t>
            </a:r>
            <a:r>
              <a:rPr lang="fr-FR" b="1" dirty="0">
                <a:solidFill>
                  <a:schemeClr val="bg1"/>
                </a:solidFill>
              </a:rPr>
              <a:t>déjà-là intentionnel</a:t>
            </a:r>
            <a:r>
              <a:rPr lang="fr-FR" dirty="0" smtClean="0">
                <a:solidFill>
                  <a:schemeClr val="bg1"/>
                </a:solidFill>
              </a:rPr>
              <a:t>»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80321" y="5936190"/>
            <a:ext cx="9216696" cy="39072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ARIS Liège 2020                                                                                                                                                                          Nathalie CARMINATTI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455" y="5936189"/>
            <a:ext cx="658425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« déjà-là proxémique </a:t>
            </a:r>
            <a:r>
              <a:rPr lang="fr-FR" dirty="0" smtClean="0"/>
              <a:t>»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>
                <a:solidFill>
                  <a:schemeClr val="bg1"/>
                </a:solidFill>
              </a:rPr>
              <a:t>L’hypothèse d’une quatrième couche </a:t>
            </a:r>
            <a:r>
              <a:rPr lang="fr-FR" dirty="0" smtClean="0">
                <a:solidFill>
                  <a:schemeClr val="bg1"/>
                </a:solidFill>
              </a:rPr>
              <a:t>apparaît avec </a:t>
            </a:r>
            <a:r>
              <a:rPr lang="fr-FR" dirty="0">
                <a:solidFill>
                  <a:schemeClr val="bg1"/>
                </a:solidFill>
              </a:rPr>
              <a:t>le «</a:t>
            </a:r>
            <a:r>
              <a:rPr lang="fr-FR" b="1" dirty="0">
                <a:solidFill>
                  <a:schemeClr val="bg1"/>
                </a:solidFill>
              </a:rPr>
              <a:t>déjà-là proxémique</a:t>
            </a:r>
            <a:r>
              <a:rPr lang="fr-FR" dirty="0" smtClean="0">
                <a:solidFill>
                  <a:schemeClr val="bg1"/>
                </a:solidFill>
              </a:rPr>
              <a:t>»</a:t>
            </a:r>
            <a:r>
              <a:rPr lang="fr-FR" dirty="0"/>
              <a:t> </a:t>
            </a:r>
            <a:r>
              <a:rPr lang="fr-FR" sz="1800" dirty="0">
                <a:solidFill>
                  <a:schemeClr val="bg1"/>
                </a:solidFill>
              </a:rPr>
              <a:t>(Carminatti 2019, RSSE)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lié:</a:t>
            </a:r>
          </a:p>
          <a:p>
            <a:pPr algn="just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à </a:t>
            </a:r>
            <a:r>
              <a:rPr lang="fr-FR" dirty="0">
                <a:solidFill>
                  <a:schemeClr val="bg1"/>
                </a:solidFill>
              </a:rPr>
              <a:t>la perception </a:t>
            </a:r>
            <a:r>
              <a:rPr lang="fr-FR" dirty="0" smtClean="0">
                <a:solidFill>
                  <a:schemeClr val="bg1"/>
                </a:solidFill>
              </a:rPr>
              <a:t>sensorielle du sujet</a:t>
            </a:r>
            <a:endParaRPr lang="fr-FR" dirty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à l’usage de </a:t>
            </a:r>
            <a:r>
              <a:rPr lang="fr-FR" dirty="0" smtClean="0">
                <a:solidFill>
                  <a:schemeClr val="bg1"/>
                </a:solidFill>
              </a:rPr>
              <a:t>l’espace interactionnel</a:t>
            </a:r>
            <a:endParaRPr lang="fr-FR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fr-FR" dirty="0" smtClean="0">
                <a:solidFill>
                  <a:schemeClr val="bg1"/>
                </a:solidFill>
              </a:rPr>
              <a:t>Le déjà-là proxémique serait significatif </a:t>
            </a:r>
            <a:r>
              <a:rPr lang="fr-FR" dirty="0">
                <a:solidFill>
                  <a:schemeClr val="bg1"/>
                </a:solidFill>
              </a:rPr>
              <a:t>des rapports à l’espace construit inconsciemment par le sujet dans la «zone de rencontre» </a:t>
            </a:r>
            <a:r>
              <a:rPr lang="fr-FR" sz="1800" dirty="0">
                <a:solidFill>
                  <a:schemeClr val="bg1"/>
                </a:solidFill>
              </a:rPr>
              <a:t>(</a:t>
            </a:r>
            <a:r>
              <a:rPr lang="fr-FR" sz="1800" dirty="0" err="1">
                <a:solidFill>
                  <a:schemeClr val="bg1"/>
                </a:solidFill>
              </a:rPr>
              <a:t>Baeza</a:t>
            </a:r>
            <a:r>
              <a:rPr lang="fr-FR" sz="1800" dirty="0">
                <a:solidFill>
                  <a:schemeClr val="bg1"/>
                </a:solidFill>
              </a:rPr>
              <a:t>-Carminatti, 2007)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80320" y="5936189"/>
            <a:ext cx="9682879" cy="365124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ARIS Liège 2020                                                                                                                                                                                       Nathalie CARMINATTI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317" y="5936189"/>
            <a:ext cx="658425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Éducation Physique et Sportive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>
                <a:solidFill>
                  <a:schemeClr val="bg1"/>
                </a:solidFill>
              </a:rPr>
              <a:t>Ces différentes distances sont présentes et concrétisent la supervision (</a:t>
            </a:r>
            <a:r>
              <a:rPr lang="fr-FR" sz="1800" dirty="0">
                <a:solidFill>
                  <a:schemeClr val="bg1"/>
                </a:solidFill>
              </a:rPr>
              <a:t>Brunelle, Drouin, Godbout, &amp; Tousignant, 1988) </a:t>
            </a:r>
            <a:r>
              <a:rPr lang="fr-FR" dirty="0">
                <a:solidFill>
                  <a:schemeClr val="bg1"/>
                </a:solidFill>
              </a:rPr>
              <a:t>à la fois directe et indirecte de l’enseignant dans le travail de l’élève. </a:t>
            </a:r>
            <a:endParaRPr lang="fr-FR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fr-FR" dirty="0">
                <a:solidFill>
                  <a:schemeClr val="bg1"/>
                </a:solidFill>
              </a:rPr>
              <a:t>Dans cette étude, l’organisation spatiale se traduira par des </a:t>
            </a:r>
            <a:r>
              <a:rPr lang="fr-FR" dirty="0" smtClean="0">
                <a:solidFill>
                  <a:schemeClr val="bg1"/>
                </a:solidFill>
              </a:rPr>
              <a:t>distances métriques </a:t>
            </a:r>
            <a:r>
              <a:rPr lang="fr-FR" dirty="0">
                <a:solidFill>
                  <a:schemeClr val="bg1"/>
                </a:solidFill>
              </a:rPr>
              <a:t>et des topographies, entendues comme l’agencement physique observable d’un lieu </a:t>
            </a:r>
            <a:r>
              <a:rPr lang="fr-FR" sz="1800" dirty="0">
                <a:solidFill>
                  <a:schemeClr val="bg1"/>
                </a:solidFill>
              </a:rPr>
              <a:t>(Hall, 1971; </a:t>
            </a:r>
            <a:r>
              <a:rPr lang="fr-FR" sz="1800" dirty="0" err="1">
                <a:solidFill>
                  <a:schemeClr val="bg1"/>
                </a:solidFill>
              </a:rPr>
              <a:t>Vant</a:t>
            </a:r>
            <a:r>
              <a:rPr lang="fr-FR" sz="1800" dirty="0">
                <a:solidFill>
                  <a:schemeClr val="bg1"/>
                </a:solidFill>
              </a:rPr>
              <a:t>, 1986).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80320" y="5936189"/>
            <a:ext cx="9830661" cy="365124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ARIS Liège 2020                                                                                                                                                                                           Nathalie CARMINATTI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147" y="5936189"/>
            <a:ext cx="658425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sujets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>
                <a:solidFill>
                  <a:schemeClr val="bg1"/>
                </a:solidFill>
              </a:rPr>
              <a:t>7 intervenants en APSA  (non experts et non expérimentés): Béa (ultimate), Rob (karaté), Léa et Dan (acrosport), Lucy et Chris (basketball).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80320" y="5936188"/>
            <a:ext cx="9613861" cy="409194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ARIS Liège 2020                                                                                                                                                                                   Nathalie CARMINATTI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105" y="5936188"/>
            <a:ext cx="658425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L’entretien </a:t>
            </a:r>
            <a:r>
              <a:rPr lang="fr-FR" dirty="0" err="1" smtClean="0">
                <a:solidFill>
                  <a:schemeClr val="bg1"/>
                </a:solidFill>
              </a:rPr>
              <a:t>anté</a:t>
            </a:r>
            <a:r>
              <a:rPr lang="fr-FR" dirty="0" smtClean="0">
                <a:solidFill>
                  <a:schemeClr val="bg1"/>
                </a:solidFill>
              </a:rPr>
              <a:t> de </a:t>
            </a:r>
            <a:r>
              <a:rPr lang="fr-FR" dirty="0">
                <a:solidFill>
                  <a:schemeClr val="bg1"/>
                </a:solidFill>
              </a:rPr>
              <a:t>« déjà-là »: </a:t>
            </a:r>
            <a:r>
              <a:rPr lang="fr-FR" sz="1800" dirty="0">
                <a:solidFill>
                  <a:schemeClr val="bg1"/>
                </a:solidFill>
              </a:rPr>
              <a:t>l’histoire du </a:t>
            </a:r>
            <a:r>
              <a:rPr lang="fr-FR" sz="1800" dirty="0" smtClean="0">
                <a:solidFill>
                  <a:schemeClr val="bg1"/>
                </a:solidFill>
              </a:rPr>
              <a:t>sujet-enseignant, la </a:t>
            </a:r>
            <a:r>
              <a:rPr lang="fr-FR" sz="1800" dirty="0">
                <a:solidFill>
                  <a:schemeClr val="bg1"/>
                </a:solidFill>
              </a:rPr>
              <a:t>conception qu’il se fait de </a:t>
            </a:r>
            <a:r>
              <a:rPr lang="fr-FR" sz="1800" dirty="0" smtClean="0">
                <a:solidFill>
                  <a:schemeClr val="bg1"/>
                </a:solidFill>
              </a:rPr>
              <a:t>l’activité, de l’objet de savoir </a:t>
            </a:r>
            <a:r>
              <a:rPr lang="fr-FR" sz="1800" dirty="0">
                <a:solidFill>
                  <a:schemeClr val="bg1"/>
                </a:solidFill>
              </a:rPr>
              <a:t>qu’il va  </a:t>
            </a:r>
            <a:r>
              <a:rPr lang="fr-FR" sz="1800" dirty="0" smtClean="0">
                <a:solidFill>
                  <a:schemeClr val="bg1"/>
                </a:solidFill>
              </a:rPr>
              <a:t>enseigner, la </a:t>
            </a:r>
            <a:r>
              <a:rPr lang="fr-FR" sz="1800" dirty="0">
                <a:solidFill>
                  <a:schemeClr val="bg1"/>
                </a:solidFill>
              </a:rPr>
              <a:t>conception qu’il se fait de sa transmission (Terrisse, 2009</a:t>
            </a:r>
            <a:r>
              <a:rPr lang="fr-FR" sz="1800" dirty="0" smtClean="0">
                <a:solidFill>
                  <a:schemeClr val="bg1"/>
                </a:solidFill>
              </a:rPr>
              <a:t>).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algn="just"/>
            <a:r>
              <a:rPr lang="fr-FR" dirty="0" smtClean="0">
                <a:solidFill>
                  <a:schemeClr val="bg1"/>
                </a:solidFill>
              </a:rPr>
              <a:t>L’épreuve: </a:t>
            </a:r>
            <a:r>
              <a:rPr lang="fr-FR" sz="1800" dirty="0" smtClean="0">
                <a:solidFill>
                  <a:schemeClr val="bg1"/>
                </a:solidFill>
              </a:rPr>
              <a:t>étude </a:t>
            </a:r>
            <a:r>
              <a:rPr lang="fr-FR" sz="1800" dirty="0">
                <a:solidFill>
                  <a:schemeClr val="bg1"/>
                </a:solidFill>
              </a:rPr>
              <a:t>des moments où le sujet-enseignant engagé dans l’espace modifie son déplacement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fr-FR" dirty="0">
              <a:solidFill>
                <a:schemeClr val="bg1"/>
              </a:solidFill>
            </a:endParaRPr>
          </a:p>
          <a:p>
            <a:pPr algn="just"/>
            <a:r>
              <a:rPr lang="fr-FR" dirty="0" smtClean="0">
                <a:solidFill>
                  <a:schemeClr val="bg1"/>
                </a:solidFill>
              </a:rPr>
              <a:t>L’entretien « </a:t>
            </a:r>
            <a:r>
              <a:rPr lang="fr-FR" i="1" dirty="0" smtClean="0">
                <a:solidFill>
                  <a:schemeClr val="bg1"/>
                </a:solidFill>
              </a:rPr>
              <a:t>d’après coup »: </a:t>
            </a:r>
            <a:r>
              <a:rPr lang="fr-FR" sz="1800" dirty="0" smtClean="0">
                <a:solidFill>
                  <a:schemeClr val="bg1"/>
                </a:solidFill>
              </a:rPr>
              <a:t>moyen </a:t>
            </a:r>
            <a:r>
              <a:rPr lang="fr-FR" sz="1800" dirty="0">
                <a:solidFill>
                  <a:schemeClr val="bg1"/>
                </a:solidFill>
              </a:rPr>
              <a:t>de reconstruire la situation d’enseignement, dont les traces (vidéo) sont conservées et présentées au sujet (temps du remaniement).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87956" y="5936188"/>
            <a:ext cx="9987679" cy="372248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ARIS Liège 2020                                                                                                                                                                                           Nathalie CARMINATTI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267" y="5936188"/>
            <a:ext cx="658425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680321" y="5985164"/>
            <a:ext cx="9913788" cy="316149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ARIS Liège 2020                                                                                                                                                                                             Nathalie CARMINATTI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901-19C3-4BE7-856B-DCD3FF70117E}" type="slidenum">
              <a:rPr lang="fr-FR" smtClean="0"/>
              <a:t>9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058" y="228683"/>
            <a:ext cx="6480610" cy="22374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38" y="210178"/>
            <a:ext cx="1713124" cy="9327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38" y="2466109"/>
            <a:ext cx="11317768" cy="33712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7317" y="6030017"/>
            <a:ext cx="658425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284</TotalTime>
  <Words>904</Words>
  <Application>Microsoft Office PowerPoint</Application>
  <PresentationFormat>Grand écran</PresentationFormat>
  <Paragraphs>91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Berlin</vt:lpstr>
      <vt:lpstr>Le déjà-là proxémique, un analyseur de l’épreuve interactive dans les APSA </vt:lpstr>
      <vt:lpstr>Une étude exploratoire, un postulat</vt:lpstr>
      <vt:lpstr>Trois systèmes de concepts appartenant à trois cadres théoriques sont ici convoqués</vt:lpstr>
      <vt:lpstr>Un « déjà-là décisionnel » Carnus 2001</vt:lpstr>
      <vt:lpstr>Le « déjà-là proxémique »</vt:lpstr>
      <vt:lpstr>En Éducation Physique et Sportive </vt:lpstr>
      <vt:lpstr>Les sujets </vt:lpstr>
      <vt:lpstr>La méthodologie</vt:lpstr>
      <vt:lpstr>Présentation PowerPoint</vt:lpstr>
      <vt:lpstr>Présentation PowerPoint</vt:lpstr>
      <vt:lpstr>Présentation PowerPoint</vt:lpstr>
      <vt:lpstr>Présentation PowerPoint</vt:lpstr>
      <vt:lpstr>Le « sujet supposé savoir »</vt:lpstr>
      <vt:lpstr>Le sujet enseignant apparait divisé</vt:lpstr>
      <vt:lpstr>En conclusion </vt:lpstr>
      <vt:lpstr>Présentation PowerPoint</vt:lpstr>
    </vt:vector>
  </TitlesOfParts>
  <Company>CoST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anonyme</dc:creator>
  <cp:lastModifiedBy>anonyme</cp:lastModifiedBy>
  <cp:revision>31</cp:revision>
  <dcterms:created xsi:type="dcterms:W3CDTF">2020-02-12T16:53:25Z</dcterms:created>
  <dcterms:modified xsi:type="dcterms:W3CDTF">2020-02-28T06:13:21Z</dcterms:modified>
</cp:coreProperties>
</file>