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8" r:id="rId2"/>
  </p:sldIdLst>
  <p:sldSz cx="30600650" cy="39600188"/>
  <p:notesSz cx="6858000" cy="9144000"/>
  <p:defaultTextStyle>
    <a:defPPr>
      <a:defRPr lang="fr-FR"/>
    </a:defPPr>
    <a:lvl1pPr marL="0" algn="l" defTabSz="3829050" rtl="0" eaLnBrk="1" latinLnBrk="0" hangingPunct="1">
      <a:defRPr sz="7538" kern="1200">
        <a:solidFill>
          <a:schemeClr val="tx1"/>
        </a:solidFill>
        <a:latin typeface="+mn-lt"/>
        <a:ea typeface="+mn-ea"/>
        <a:cs typeface="+mn-cs"/>
      </a:defRPr>
    </a:lvl1pPr>
    <a:lvl2pPr marL="1914525" algn="l" defTabSz="3829050" rtl="0" eaLnBrk="1" latinLnBrk="0" hangingPunct="1">
      <a:defRPr sz="7538" kern="1200">
        <a:solidFill>
          <a:schemeClr val="tx1"/>
        </a:solidFill>
        <a:latin typeface="+mn-lt"/>
        <a:ea typeface="+mn-ea"/>
        <a:cs typeface="+mn-cs"/>
      </a:defRPr>
    </a:lvl2pPr>
    <a:lvl3pPr marL="3829050" algn="l" defTabSz="3829050" rtl="0" eaLnBrk="1" latinLnBrk="0" hangingPunct="1">
      <a:defRPr sz="7538" kern="1200">
        <a:solidFill>
          <a:schemeClr val="tx1"/>
        </a:solidFill>
        <a:latin typeface="+mn-lt"/>
        <a:ea typeface="+mn-ea"/>
        <a:cs typeface="+mn-cs"/>
      </a:defRPr>
    </a:lvl3pPr>
    <a:lvl4pPr marL="5743575" algn="l" defTabSz="3829050" rtl="0" eaLnBrk="1" latinLnBrk="0" hangingPunct="1">
      <a:defRPr sz="7538" kern="1200">
        <a:solidFill>
          <a:schemeClr val="tx1"/>
        </a:solidFill>
        <a:latin typeface="+mn-lt"/>
        <a:ea typeface="+mn-ea"/>
        <a:cs typeface="+mn-cs"/>
      </a:defRPr>
    </a:lvl4pPr>
    <a:lvl5pPr marL="7658100" algn="l" defTabSz="3829050" rtl="0" eaLnBrk="1" latinLnBrk="0" hangingPunct="1">
      <a:defRPr sz="7538" kern="1200">
        <a:solidFill>
          <a:schemeClr val="tx1"/>
        </a:solidFill>
        <a:latin typeface="+mn-lt"/>
        <a:ea typeface="+mn-ea"/>
        <a:cs typeface="+mn-cs"/>
      </a:defRPr>
    </a:lvl5pPr>
    <a:lvl6pPr marL="9572625" algn="l" defTabSz="3829050" rtl="0" eaLnBrk="1" latinLnBrk="0" hangingPunct="1">
      <a:defRPr sz="7538" kern="1200">
        <a:solidFill>
          <a:schemeClr val="tx1"/>
        </a:solidFill>
        <a:latin typeface="+mn-lt"/>
        <a:ea typeface="+mn-ea"/>
        <a:cs typeface="+mn-cs"/>
      </a:defRPr>
    </a:lvl6pPr>
    <a:lvl7pPr marL="11487150" algn="l" defTabSz="3829050" rtl="0" eaLnBrk="1" latinLnBrk="0" hangingPunct="1">
      <a:defRPr sz="7538" kern="1200">
        <a:solidFill>
          <a:schemeClr val="tx1"/>
        </a:solidFill>
        <a:latin typeface="+mn-lt"/>
        <a:ea typeface="+mn-ea"/>
        <a:cs typeface="+mn-cs"/>
      </a:defRPr>
    </a:lvl7pPr>
    <a:lvl8pPr marL="13401675" algn="l" defTabSz="3829050" rtl="0" eaLnBrk="1" latinLnBrk="0" hangingPunct="1">
      <a:defRPr sz="7538" kern="1200">
        <a:solidFill>
          <a:schemeClr val="tx1"/>
        </a:solidFill>
        <a:latin typeface="+mn-lt"/>
        <a:ea typeface="+mn-ea"/>
        <a:cs typeface="+mn-cs"/>
      </a:defRPr>
    </a:lvl8pPr>
    <a:lvl9pPr marL="15316200" algn="l" defTabSz="3829050" rtl="0" eaLnBrk="1" latinLnBrk="0" hangingPunct="1">
      <a:defRPr sz="753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29" autoAdjust="0"/>
    <p:restoredTop sz="94620"/>
  </p:normalViewPr>
  <p:slideViewPr>
    <p:cSldViewPr snapToGrid="0" snapToObjects="1">
      <p:cViewPr>
        <p:scale>
          <a:sx n="40" d="100"/>
          <a:sy n="40" d="100"/>
        </p:scale>
        <p:origin x="-330" y="-70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6C08EA-DD4E-7746-8ABF-962684F386CE}" type="datetimeFigureOut">
              <a:rPr lang="fr-FR" smtClean="0"/>
              <a:t>09/04/2019</a:t>
            </a:fld>
            <a:endParaRPr lang="fr-FR"/>
          </a:p>
        </p:txBody>
      </p:sp>
      <p:sp>
        <p:nvSpPr>
          <p:cNvPr id="4" name="Espace réservé de l’image des diapositives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AD3B9F-DFC3-D543-8930-937CCF8D1D3D}" type="slidenum">
              <a:rPr lang="fr-FR" smtClean="0"/>
              <a:t>‹N°›</a:t>
            </a:fld>
            <a:endParaRPr lang="fr-FR"/>
          </a:p>
        </p:txBody>
      </p:sp>
    </p:spTree>
    <p:extLst>
      <p:ext uri="{BB962C8B-B14F-4D97-AF65-F5344CB8AC3E}">
        <p14:creationId xmlns:p14="http://schemas.microsoft.com/office/powerpoint/2010/main" val="660216226"/>
      </p:ext>
    </p:extLst>
  </p:cSld>
  <p:clrMap bg1="lt1" tx1="dk1" bg2="lt2" tx2="dk2" accent1="accent1" accent2="accent2" accent3="accent3" accent4="accent4" accent5="accent5" accent6="accent6" hlink="hlink" folHlink="folHlink"/>
  <p:notesStyle>
    <a:lvl1pPr marL="0" algn="l" defTabSz="3829050" rtl="0" eaLnBrk="1" latinLnBrk="0" hangingPunct="1">
      <a:defRPr sz="5025" kern="1200">
        <a:solidFill>
          <a:schemeClr val="tx1"/>
        </a:solidFill>
        <a:latin typeface="+mn-lt"/>
        <a:ea typeface="+mn-ea"/>
        <a:cs typeface="+mn-cs"/>
      </a:defRPr>
    </a:lvl1pPr>
    <a:lvl2pPr marL="1914525" algn="l" defTabSz="3829050" rtl="0" eaLnBrk="1" latinLnBrk="0" hangingPunct="1">
      <a:defRPr sz="5025" kern="1200">
        <a:solidFill>
          <a:schemeClr val="tx1"/>
        </a:solidFill>
        <a:latin typeface="+mn-lt"/>
        <a:ea typeface="+mn-ea"/>
        <a:cs typeface="+mn-cs"/>
      </a:defRPr>
    </a:lvl2pPr>
    <a:lvl3pPr marL="3829050" algn="l" defTabSz="3829050" rtl="0" eaLnBrk="1" latinLnBrk="0" hangingPunct="1">
      <a:defRPr sz="5025" kern="1200">
        <a:solidFill>
          <a:schemeClr val="tx1"/>
        </a:solidFill>
        <a:latin typeface="+mn-lt"/>
        <a:ea typeface="+mn-ea"/>
        <a:cs typeface="+mn-cs"/>
      </a:defRPr>
    </a:lvl3pPr>
    <a:lvl4pPr marL="5743575" algn="l" defTabSz="3829050" rtl="0" eaLnBrk="1" latinLnBrk="0" hangingPunct="1">
      <a:defRPr sz="5025" kern="1200">
        <a:solidFill>
          <a:schemeClr val="tx1"/>
        </a:solidFill>
        <a:latin typeface="+mn-lt"/>
        <a:ea typeface="+mn-ea"/>
        <a:cs typeface="+mn-cs"/>
      </a:defRPr>
    </a:lvl4pPr>
    <a:lvl5pPr marL="7658100" algn="l" defTabSz="3829050" rtl="0" eaLnBrk="1" latinLnBrk="0" hangingPunct="1">
      <a:defRPr sz="5025" kern="1200">
        <a:solidFill>
          <a:schemeClr val="tx1"/>
        </a:solidFill>
        <a:latin typeface="+mn-lt"/>
        <a:ea typeface="+mn-ea"/>
        <a:cs typeface="+mn-cs"/>
      </a:defRPr>
    </a:lvl5pPr>
    <a:lvl6pPr marL="9572625" algn="l" defTabSz="3829050" rtl="0" eaLnBrk="1" latinLnBrk="0" hangingPunct="1">
      <a:defRPr sz="5025" kern="1200">
        <a:solidFill>
          <a:schemeClr val="tx1"/>
        </a:solidFill>
        <a:latin typeface="+mn-lt"/>
        <a:ea typeface="+mn-ea"/>
        <a:cs typeface="+mn-cs"/>
      </a:defRPr>
    </a:lvl6pPr>
    <a:lvl7pPr marL="11487150" algn="l" defTabSz="3829050" rtl="0" eaLnBrk="1" latinLnBrk="0" hangingPunct="1">
      <a:defRPr sz="5025" kern="1200">
        <a:solidFill>
          <a:schemeClr val="tx1"/>
        </a:solidFill>
        <a:latin typeface="+mn-lt"/>
        <a:ea typeface="+mn-ea"/>
        <a:cs typeface="+mn-cs"/>
      </a:defRPr>
    </a:lvl7pPr>
    <a:lvl8pPr marL="13401675" algn="l" defTabSz="3829050" rtl="0" eaLnBrk="1" latinLnBrk="0" hangingPunct="1">
      <a:defRPr sz="5025" kern="1200">
        <a:solidFill>
          <a:schemeClr val="tx1"/>
        </a:solidFill>
        <a:latin typeface="+mn-lt"/>
        <a:ea typeface="+mn-ea"/>
        <a:cs typeface="+mn-cs"/>
      </a:defRPr>
    </a:lvl8pPr>
    <a:lvl9pPr marL="15316200" algn="l" defTabSz="3829050" rtl="0" eaLnBrk="1" latinLnBrk="0" hangingPunct="1">
      <a:defRPr sz="5025"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295049" y="6480867"/>
            <a:ext cx="26010553" cy="13786732"/>
          </a:xfrm>
        </p:spPr>
        <p:txBody>
          <a:bodyPr anchor="b"/>
          <a:lstStyle>
            <a:lvl1pPr algn="ctr">
              <a:defRPr sz="20079"/>
            </a:lvl1pPr>
          </a:lstStyle>
          <a:p>
            <a:r>
              <a:rPr lang="fr-FR" smtClean="0"/>
              <a:t>Modifiez le style du titre</a:t>
            </a:r>
            <a:endParaRPr lang="en-US" dirty="0"/>
          </a:p>
        </p:txBody>
      </p:sp>
      <p:sp>
        <p:nvSpPr>
          <p:cNvPr id="3" name="Subtitle 2"/>
          <p:cNvSpPr>
            <a:spLocks noGrp="1"/>
          </p:cNvSpPr>
          <p:nvPr>
            <p:ph type="subTitle" idx="1"/>
          </p:nvPr>
        </p:nvSpPr>
        <p:spPr>
          <a:xfrm>
            <a:off x="3825081" y="20799268"/>
            <a:ext cx="22950488" cy="9560876"/>
          </a:xfrm>
        </p:spPr>
        <p:txBody>
          <a:bodyPr/>
          <a:lstStyle>
            <a:lvl1pPr marL="0" indent="0" algn="ctr">
              <a:buNone/>
              <a:defRPr sz="8032"/>
            </a:lvl1pPr>
            <a:lvl2pPr marL="1530020" indent="0" algn="ctr">
              <a:buNone/>
              <a:defRPr sz="6693"/>
            </a:lvl2pPr>
            <a:lvl3pPr marL="3060040" indent="0" algn="ctr">
              <a:buNone/>
              <a:defRPr sz="6024"/>
            </a:lvl3pPr>
            <a:lvl4pPr marL="4590059" indent="0" algn="ctr">
              <a:buNone/>
              <a:defRPr sz="5354"/>
            </a:lvl4pPr>
            <a:lvl5pPr marL="6120079" indent="0" algn="ctr">
              <a:buNone/>
              <a:defRPr sz="5354"/>
            </a:lvl5pPr>
            <a:lvl6pPr marL="7650099" indent="0" algn="ctr">
              <a:buNone/>
              <a:defRPr sz="5354"/>
            </a:lvl6pPr>
            <a:lvl7pPr marL="9180119" indent="0" algn="ctr">
              <a:buNone/>
              <a:defRPr sz="5354"/>
            </a:lvl7pPr>
            <a:lvl8pPr marL="10710139" indent="0" algn="ctr">
              <a:buNone/>
              <a:defRPr sz="5354"/>
            </a:lvl8pPr>
            <a:lvl9pPr marL="12240158" indent="0" algn="ctr">
              <a:buNone/>
              <a:defRPr sz="5354"/>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2C8A74EF-9697-4446-84DD-2FA20A588D18}" type="datetimeFigureOut">
              <a:rPr lang="fr-FR" smtClean="0"/>
              <a:t>09/04/2019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36CC9E7-546D-354F-BE18-3CEC43402D45}" type="slidenum">
              <a:rPr lang="fr-FR" smtClean="0"/>
              <a:t>‹N°›</a:t>
            </a:fld>
            <a:endParaRPr lang="fr-FR"/>
          </a:p>
        </p:txBody>
      </p:sp>
    </p:spTree>
    <p:extLst>
      <p:ext uri="{BB962C8B-B14F-4D97-AF65-F5344CB8AC3E}">
        <p14:creationId xmlns:p14="http://schemas.microsoft.com/office/powerpoint/2010/main" val="2441646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C8A74EF-9697-4446-84DD-2FA20A588D18}" type="datetimeFigureOut">
              <a:rPr lang="fr-FR" smtClean="0"/>
              <a:t>09/04/2019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36CC9E7-546D-354F-BE18-3CEC43402D45}" type="slidenum">
              <a:rPr lang="fr-FR" smtClean="0"/>
              <a:t>‹N°›</a:t>
            </a:fld>
            <a:endParaRPr lang="fr-FR"/>
          </a:p>
        </p:txBody>
      </p:sp>
    </p:spTree>
    <p:extLst>
      <p:ext uri="{BB962C8B-B14F-4D97-AF65-F5344CB8AC3E}">
        <p14:creationId xmlns:p14="http://schemas.microsoft.com/office/powerpoint/2010/main" val="1332130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898592" y="2108343"/>
            <a:ext cx="6598265" cy="33559329"/>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2103797" y="2108343"/>
            <a:ext cx="19412287" cy="33559329"/>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C8A74EF-9697-4446-84DD-2FA20A588D18}" type="datetimeFigureOut">
              <a:rPr lang="fr-FR" smtClean="0"/>
              <a:t>09/04/2019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36CC9E7-546D-354F-BE18-3CEC43402D45}" type="slidenum">
              <a:rPr lang="fr-FR" smtClean="0"/>
              <a:t>‹N°›</a:t>
            </a:fld>
            <a:endParaRPr lang="fr-FR"/>
          </a:p>
        </p:txBody>
      </p:sp>
    </p:spTree>
    <p:extLst>
      <p:ext uri="{BB962C8B-B14F-4D97-AF65-F5344CB8AC3E}">
        <p14:creationId xmlns:p14="http://schemas.microsoft.com/office/powerpoint/2010/main" val="3956659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C8A74EF-9697-4446-84DD-2FA20A588D18}" type="datetimeFigureOut">
              <a:rPr lang="fr-FR" smtClean="0"/>
              <a:t>09/04/2019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36CC9E7-546D-354F-BE18-3CEC43402D45}" type="slidenum">
              <a:rPr lang="fr-FR" smtClean="0"/>
              <a:t>‹N°›</a:t>
            </a:fld>
            <a:endParaRPr lang="fr-FR"/>
          </a:p>
        </p:txBody>
      </p:sp>
    </p:spTree>
    <p:extLst>
      <p:ext uri="{BB962C8B-B14F-4D97-AF65-F5344CB8AC3E}">
        <p14:creationId xmlns:p14="http://schemas.microsoft.com/office/powerpoint/2010/main" val="2945922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87858" y="9872559"/>
            <a:ext cx="26393061" cy="16472575"/>
          </a:xfrm>
        </p:spPr>
        <p:txBody>
          <a:bodyPr anchor="b"/>
          <a:lstStyle>
            <a:lvl1pPr>
              <a:defRPr sz="20079"/>
            </a:lvl1pPr>
          </a:lstStyle>
          <a:p>
            <a:r>
              <a:rPr lang="fr-FR" smtClean="0"/>
              <a:t>Modifiez le style du titre</a:t>
            </a:r>
            <a:endParaRPr lang="en-US" dirty="0"/>
          </a:p>
        </p:txBody>
      </p:sp>
      <p:sp>
        <p:nvSpPr>
          <p:cNvPr id="3" name="Text Placeholder 2"/>
          <p:cNvSpPr>
            <a:spLocks noGrp="1"/>
          </p:cNvSpPr>
          <p:nvPr>
            <p:ph type="body" idx="1"/>
          </p:nvPr>
        </p:nvSpPr>
        <p:spPr>
          <a:xfrm>
            <a:off x="2087858" y="26500971"/>
            <a:ext cx="26393061" cy="8662538"/>
          </a:xfrm>
        </p:spPr>
        <p:txBody>
          <a:bodyPr/>
          <a:lstStyle>
            <a:lvl1pPr marL="0" indent="0">
              <a:buNone/>
              <a:defRPr sz="8032">
                <a:solidFill>
                  <a:schemeClr val="tx1"/>
                </a:solidFill>
              </a:defRPr>
            </a:lvl1pPr>
            <a:lvl2pPr marL="1530020" indent="0">
              <a:buNone/>
              <a:defRPr sz="6693">
                <a:solidFill>
                  <a:schemeClr val="tx1">
                    <a:tint val="75000"/>
                  </a:schemeClr>
                </a:solidFill>
              </a:defRPr>
            </a:lvl2pPr>
            <a:lvl3pPr marL="3060040" indent="0">
              <a:buNone/>
              <a:defRPr sz="6024">
                <a:solidFill>
                  <a:schemeClr val="tx1">
                    <a:tint val="75000"/>
                  </a:schemeClr>
                </a:solidFill>
              </a:defRPr>
            </a:lvl3pPr>
            <a:lvl4pPr marL="4590059" indent="0">
              <a:buNone/>
              <a:defRPr sz="5354">
                <a:solidFill>
                  <a:schemeClr val="tx1">
                    <a:tint val="75000"/>
                  </a:schemeClr>
                </a:solidFill>
              </a:defRPr>
            </a:lvl4pPr>
            <a:lvl5pPr marL="6120079" indent="0">
              <a:buNone/>
              <a:defRPr sz="5354">
                <a:solidFill>
                  <a:schemeClr val="tx1">
                    <a:tint val="75000"/>
                  </a:schemeClr>
                </a:solidFill>
              </a:defRPr>
            </a:lvl5pPr>
            <a:lvl6pPr marL="7650099" indent="0">
              <a:buNone/>
              <a:defRPr sz="5354">
                <a:solidFill>
                  <a:schemeClr val="tx1">
                    <a:tint val="75000"/>
                  </a:schemeClr>
                </a:solidFill>
              </a:defRPr>
            </a:lvl6pPr>
            <a:lvl7pPr marL="9180119" indent="0">
              <a:buNone/>
              <a:defRPr sz="5354">
                <a:solidFill>
                  <a:schemeClr val="tx1">
                    <a:tint val="75000"/>
                  </a:schemeClr>
                </a:solidFill>
              </a:defRPr>
            </a:lvl7pPr>
            <a:lvl8pPr marL="10710139" indent="0">
              <a:buNone/>
              <a:defRPr sz="5354">
                <a:solidFill>
                  <a:schemeClr val="tx1">
                    <a:tint val="75000"/>
                  </a:schemeClr>
                </a:solidFill>
              </a:defRPr>
            </a:lvl8pPr>
            <a:lvl9pPr marL="12240158" indent="0">
              <a:buNone/>
              <a:defRPr sz="5354">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2C8A74EF-9697-4446-84DD-2FA20A588D18}" type="datetimeFigureOut">
              <a:rPr lang="fr-FR" smtClean="0"/>
              <a:t>09/04/2019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36CC9E7-546D-354F-BE18-3CEC43402D45}" type="slidenum">
              <a:rPr lang="fr-FR" smtClean="0"/>
              <a:t>‹N°›</a:t>
            </a:fld>
            <a:endParaRPr lang="fr-FR"/>
          </a:p>
        </p:txBody>
      </p:sp>
    </p:spTree>
    <p:extLst>
      <p:ext uri="{BB962C8B-B14F-4D97-AF65-F5344CB8AC3E}">
        <p14:creationId xmlns:p14="http://schemas.microsoft.com/office/powerpoint/2010/main" val="3901213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2103795" y="10541716"/>
            <a:ext cx="13005276" cy="25125956"/>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15491579" y="10541716"/>
            <a:ext cx="13005276" cy="25125956"/>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2C8A74EF-9697-4446-84DD-2FA20A588D18}" type="datetimeFigureOut">
              <a:rPr lang="fr-FR" smtClean="0"/>
              <a:t>09/04/2019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36CC9E7-546D-354F-BE18-3CEC43402D45}" type="slidenum">
              <a:rPr lang="fr-FR" smtClean="0"/>
              <a:t>‹N°›</a:t>
            </a:fld>
            <a:endParaRPr lang="fr-FR"/>
          </a:p>
        </p:txBody>
      </p:sp>
    </p:spTree>
    <p:extLst>
      <p:ext uri="{BB962C8B-B14F-4D97-AF65-F5344CB8AC3E}">
        <p14:creationId xmlns:p14="http://schemas.microsoft.com/office/powerpoint/2010/main" val="3832695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107780" y="2108352"/>
            <a:ext cx="26393061" cy="7654206"/>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2107784" y="9707549"/>
            <a:ext cx="12945507" cy="4757520"/>
          </a:xfrm>
        </p:spPr>
        <p:txBody>
          <a:bodyPr anchor="b"/>
          <a:lstStyle>
            <a:lvl1pPr marL="0" indent="0">
              <a:buNone/>
              <a:defRPr sz="8032" b="1"/>
            </a:lvl1pPr>
            <a:lvl2pPr marL="1530020" indent="0">
              <a:buNone/>
              <a:defRPr sz="6693" b="1"/>
            </a:lvl2pPr>
            <a:lvl3pPr marL="3060040" indent="0">
              <a:buNone/>
              <a:defRPr sz="6024" b="1"/>
            </a:lvl3pPr>
            <a:lvl4pPr marL="4590059" indent="0">
              <a:buNone/>
              <a:defRPr sz="5354" b="1"/>
            </a:lvl4pPr>
            <a:lvl5pPr marL="6120079" indent="0">
              <a:buNone/>
              <a:defRPr sz="5354" b="1"/>
            </a:lvl5pPr>
            <a:lvl6pPr marL="7650099" indent="0">
              <a:buNone/>
              <a:defRPr sz="5354" b="1"/>
            </a:lvl6pPr>
            <a:lvl7pPr marL="9180119" indent="0">
              <a:buNone/>
              <a:defRPr sz="5354" b="1"/>
            </a:lvl7pPr>
            <a:lvl8pPr marL="10710139" indent="0">
              <a:buNone/>
              <a:defRPr sz="5354" b="1"/>
            </a:lvl8pPr>
            <a:lvl9pPr marL="12240158" indent="0">
              <a:buNone/>
              <a:defRPr sz="5354" b="1"/>
            </a:lvl9pPr>
          </a:lstStyle>
          <a:p>
            <a:pPr lvl="0"/>
            <a:r>
              <a:rPr lang="fr-FR" smtClean="0"/>
              <a:t>Modifier les styles du texte du masque</a:t>
            </a:r>
          </a:p>
        </p:txBody>
      </p:sp>
      <p:sp>
        <p:nvSpPr>
          <p:cNvPr id="4" name="Content Placeholder 3"/>
          <p:cNvSpPr>
            <a:spLocks noGrp="1"/>
          </p:cNvSpPr>
          <p:nvPr>
            <p:ph sz="half" idx="2"/>
          </p:nvPr>
        </p:nvSpPr>
        <p:spPr>
          <a:xfrm>
            <a:off x="2107784" y="14465069"/>
            <a:ext cx="12945507" cy="2127593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15491581" y="9707549"/>
            <a:ext cx="13009262" cy="4757520"/>
          </a:xfrm>
        </p:spPr>
        <p:txBody>
          <a:bodyPr anchor="b"/>
          <a:lstStyle>
            <a:lvl1pPr marL="0" indent="0">
              <a:buNone/>
              <a:defRPr sz="8032" b="1"/>
            </a:lvl1pPr>
            <a:lvl2pPr marL="1530020" indent="0">
              <a:buNone/>
              <a:defRPr sz="6693" b="1"/>
            </a:lvl2pPr>
            <a:lvl3pPr marL="3060040" indent="0">
              <a:buNone/>
              <a:defRPr sz="6024" b="1"/>
            </a:lvl3pPr>
            <a:lvl4pPr marL="4590059" indent="0">
              <a:buNone/>
              <a:defRPr sz="5354" b="1"/>
            </a:lvl4pPr>
            <a:lvl5pPr marL="6120079" indent="0">
              <a:buNone/>
              <a:defRPr sz="5354" b="1"/>
            </a:lvl5pPr>
            <a:lvl6pPr marL="7650099" indent="0">
              <a:buNone/>
              <a:defRPr sz="5354" b="1"/>
            </a:lvl6pPr>
            <a:lvl7pPr marL="9180119" indent="0">
              <a:buNone/>
              <a:defRPr sz="5354" b="1"/>
            </a:lvl7pPr>
            <a:lvl8pPr marL="10710139" indent="0">
              <a:buNone/>
              <a:defRPr sz="5354" b="1"/>
            </a:lvl8pPr>
            <a:lvl9pPr marL="12240158" indent="0">
              <a:buNone/>
              <a:defRPr sz="5354" b="1"/>
            </a:lvl9pPr>
          </a:lstStyle>
          <a:p>
            <a:pPr lvl="0"/>
            <a:r>
              <a:rPr lang="fr-FR" smtClean="0"/>
              <a:t>Modifier les styles du texte du masque</a:t>
            </a:r>
          </a:p>
        </p:txBody>
      </p:sp>
      <p:sp>
        <p:nvSpPr>
          <p:cNvPr id="6" name="Content Placeholder 5"/>
          <p:cNvSpPr>
            <a:spLocks noGrp="1"/>
          </p:cNvSpPr>
          <p:nvPr>
            <p:ph sz="quarter" idx="4"/>
          </p:nvPr>
        </p:nvSpPr>
        <p:spPr>
          <a:xfrm>
            <a:off x="15491581" y="14465069"/>
            <a:ext cx="13009262" cy="2127593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2C8A74EF-9697-4446-84DD-2FA20A588D18}" type="datetimeFigureOut">
              <a:rPr lang="fr-FR" smtClean="0"/>
              <a:t>09/04/2019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36CC9E7-546D-354F-BE18-3CEC43402D45}" type="slidenum">
              <a:rPr lang="fr-FR" smtClean="0"/>
              <a:t>‹N°›</a:t>
            </a:fld>
            <a:endParaRPr lang="fr-FR"/>
          </a:p>
        </p:txBody>
      </p:sp>
    </p:spTree>
    <p:extLst>
      <p:ext uri="{BB962C8B-B14F-4D97-AF65-F5344CB8AC3E}">
        <p14:creationId xmlns:p14="http://schemas.microsoft.com/office/powerpoint/2010/main" val="763380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2C8A74EF-9697-4446-84DD-2FA20A588D18}" type="datetimeFigureOut">
              <a:rPr lang="fr-FR" smtClean="0"/>
              <a:t>09/04/2019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36CC9E7-546D-354F-BE18-3CEC43402D45}" type="slidenum">
              <a:rPr lang="fr-FR" smtClean="0"/>
              <a:t>‹N°›</a:t>
            </a:fld>
            <a:endParaRPr lang="fr-FR"/>
          </a:p>
        </p:txBody>
      </p:sp>
    </p:spTree>
    <p:extLst>
      <p:ext uri="{BB962C8B-B14F-4D97-AF65-F5344CB8AC3E}">
        <p14:creationId xmlns:p14="http://schemas.microsoft.com/office/powerpoint/2010/main" val="3215458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8A74EF-9697-4446-84DD-2FA20A588D18}" type="datetimeFigureOut">
              <a:rPr lang="fr-FR" smtClean="0"/>
              <a:t>09/04/2019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36CC9E7-546D-354F-BE18-3CEC43402D45}" type="slidenum">
              <a:rPr lang="fr-FR" smtClean="0"/>
              <a:t>‹N°›</a:t>
            </a:fld>
            <a:endParaRPr lang="fr-FR"/>
          </a:p>
        </p:txBody>
      </p:sp>
    </p:spTree>
    <p:extLst>
      <p:ext uri="{BB962C8B-B14F-4D97-AF65-F5344CB8AC3E}">
        <p14:creationId xmlns:p14="http://schemas.microsoft.com/office/powerpoint/2010/main" val="2471185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07780" y="2640012"/>
            <a:ext cx="9869506" cy="9240044"/>
          </a:xfrm>
        </p:spPr>
        <p:txBody>
          <a:bodyPr anchor="b"/>
          <a:lstStyle>
            <a:lvl1pPr>
              <a:defRPr sz="10709"/>
            </a:lvl1pPr>
          </a:lstStyle>
          <a:p>
            <a:r>
              <a:rPr lang="fr-FR" smtClean="0"/>
              <a:t>Modifiez le style du titre</a:t>
            </a:r>
            <a:endParaRPr lang="en-US" dirty="0"/>
          </a:p>
        </p:txBody>
      </p:sp>
      <p:sp>
        <p:nvSpPr>
          <p:cNvPr id="3" name="Content Placeholder 2"/>
          <p:cNvSpPr>
            <a:spLocks noGrp="1"/>
          </p:cNvSpPr>
          <p:nvPr>
            <p:ph idx="1"/>
          </p:nvPr>
        </p:nvSpPr>
        <p:spPr>
          <a:xfrm>
            <a:off x="13009262" y="5701703"/>
            <a:ext cx="15491579" cy="28141800"/>
          </a:xfrm>
        </p:spPr>
        <p:txBody>
          <a:bodyPr/>
          <a:lstStyle>
            <a:lvl1pPr>
              <a:defRPr sz="10709"/>
            </a:lvl1pPr>
            <a:lvl2pPr>
              <a:defRPr sz="9370"/>
            </a:lvl2pPr>
            <a:lvl3pPr>
              <a:defRPr sz="8032"/>
            </a:lvl3pPr>
            <a:lvl4pPr>
              <a:defRPr sz="6693"/>
            </a:lvl4pPr>
            <a:lvl5pPr>
              <a:defRPr sz="6693"/>
            </a:lvl5pPr>
            <a:lvl6pPr>
              <a:defRPr sz="6693"/>
            </a:lvl6pPr>
            <a:lvl7pPr>
              <a:defRPr sz="6693"/>
            </a:lvl7pPr>
            <a:lvl8pPr>
              <a:defRPr sz="6693"/>
            </a:lvl8pPr>
            <a:lvl9pPr>
              <a:defRPr sz="6693"/>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107780" y="11880056"/>
            <a:ext cx="9869506" cy="22009274"/>
          </a:xfrm>
        </p:spPr>
        <p:txBody>
          <a:bodyPr/>
          <a:lstStyle>
            <a:lvl1pPr marL="0" indent="0">
              <a:buNone/>
              <a:defRPr sz="5354"/>
            </a:lvl1pPr>
            <a:lvl2pPr marL="1530020" indent="0">
              <a:buNone/>
              <a:defRPr sz="4685"/>
            </a:lvl2pPr>
            <a:lvl3pPr marL="3060040" indent="0">
              <a:buNone/>
              <a:defRPr sz="4016"/>
            </a:lvl3pPr>
            <a:lvl4pPr marL="4590059" indent="0">
              <a:buNone/>
              <a:defRPr sz="3347"/>
            </a:lvl4pPr>
            <a:lvl5pPr marL="6120079" indent="0">
              <a:buNone/>
              <a:defRPr sz="3347"/>
            </a:lvl5pPr>
            <a:lvl6pPr marL="7650099" indent="0">
              <a:buNone/>
              <a:defRPr sz="3347"/>
            </a:lvl6pPr>
            <a:lvl7pPr marL="9180119" indent="0">
              <a:buNone/>
              <a:defRPr sz="3347"/>
            </a:lvl7pPr>
            <a:lvl8pPr marL="10710139" indent="0">
              <a:buNone/>
              <a:defRPr sz="3347"/>
            </a:lvl8pPr>
            <a:lvl9pPr marL="12240158" indent="0">
              <a:buNone/>
              <a:defRPr sz="3347"/>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2C8A74EF-9697-4446-84DD-2FA20A588D18}" type="datetimeFigureOut">
              <a:rPr lang="fr-FR" smtClean="0"/>
              <a:t>09/04/2019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36CC9E7-546D-354F-BE18-3CEC43402D45}" type="slidenum">
              <a:rPr lang="fr-FR" smtClean="0"/>
              <a:t>‹N°›</a:t>
            </a:fld>
            <a:endParaRPr lang="fr-FR"/>
          </a:p>
        </p:txBody>
      </p:sp>
    </p:spTree>
    <p:extLst>
      <p:ext uri="{BB962C8B-B14F-4D97-AF65-F5344CB8AC3E}">
        <p14:creationId xmlns:p14="http://schemas.microsoft.com/office/powerpoint/2010/main" val="2638481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07780" y="2640012"/>
            <a:ext cx="9869506" cy="9240044"/>
          </a:xfrm>
        </p:spPr>
        <p:txBody>
          <a:bodyPr anchor="b"/>
          <a:lstStyle>
            <a:lvl1pPr>
              <a:defRPr sz="10709"/>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3009262" y="5701703"/>
            <a:ext cx="15491579" cy="28141800"/>
          </a:xfrm>
        </p:spPr>
        <p:txBody>
          <a:bodyPr anchor="t"/>
          <a:lstStyle>
            <a:lvl1pPr marL="0" indent="0">
              <a:buNone/>
              <a:defRPr sz="10709"/>
            </a:lvl1pPr>
            <a:lvl2pPr marL="1530020" indent="0">
              <a:buNone/>
              <a:defRPr sz="9370"/>
            </a:lvl2pPr>
            <a:lvl3pPr marL="3060040" indent="0">
              <a:buNone/>
              <a:defRPr sz="8032"/>
            </a:lvl3pPr>
            <a:lvl4pPr marL="4590059" indent="0">
              <a:buNone/>
              <a:defRPr sz="6693"/>
            </a:lvl4pPr>
            <a:lvl5pPr marL="6120079" indent="0">
              <a:buNone/>
              <a:defRPr sz="6693"/>
            </a:lvl5pPr>
            <a:lvl6pPr marL="7650099" indent="0">
              <a:buNone/>
              <a:defRPr sz="6693"/>
            </a:lvl6pPr>
            <a:lvl7pPr marL="9180119" indent="0">
              <a:buNone/>
              <a:defRPr sz="6693"/>
            </a:lvl7pPr>
            <a:lvl8pPr marL="10710139" indent="0">
              <a:buNone/>
              <a:defRPr sz="6693"/>
            </a:lvl8pPr>
            <a:lvl9pPr marL="12240158" indent="0">
              <a:buNone/>
              <a:defRPr sz="6693"/>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107780" y="11880056"/>
            <a:ext cx="9869506" cy="22009274"/>
          </a:xfrm>
        </p:spPr>
        <p:txBody>
          <a:bodyPr/>
          <a:lstStyle>
            <a:lvl1pPr marL="0" indent="0">
              <a:buNone/>
              <a:defRPr sz="5354"/>
            </a:lvl1pPr>
            <a:lvl2pPr marL="1530020" indent="0">
              <a:buNone/>
              <a:defRPr sz="4685"/>
            </a:lvl2pPr>
            <a:lvl3pPr marL="3060040" indent="0">
              <a:buNone/>
              <a:defRPr sz="4016"/>
            </a:lvl3pPr>
            <a:lvl4pPr marL="4590059" indent="0">
              <a:buNone/>
              <a:defRPr sz="3347"/>
            </a:lvl4pPr>
            <a:lvl5pPr marL="6120079" indent="0">
              <a:buNone/>
              <a:defRPr sz="3347"/>
            </a:lvl5pPr>
            <a:lvl6pPr marL="7650099" indent="0">
              <a:buNone/>
              <a:defRPr sz="3347"/>
            </a:lvl6pPr>
            <a:lvl7pPr marL="9180119" indent="0">
              <a:buNone/>
              <a:defRPr sz="3347"/>
            </a:lvl7pPr>
            <a:lvl8pPr marL="10710139" indent="0">
              <a:buNone/>
              <a:defRPr sz="3347"/>
            </a:lvl8pPr>
            <a:lvl9pPr marL="12240158" indent="0">
              <a:buNone/>
              <a:defRPr sz="3347"/>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2C8A74EF-9697-4446-84DD-2FA20A588D18}" type="datetimeFigureOut">
              <a:rPr lang="fr-FR" smtClean="0"/>
              <a:t>09/04/2019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36CC9E7-546D-354F-BE18-3CEC43402D45}" type="slidenum">
              <a:rPr lang="fr-FR" smtClean="0"/>
              <a:t>‹N°›</a:t>
            </a:fld>
            <a:endParaRPr lang="fr-FR"/>
          </a:p>
        </p:txBody>
      </p:sp>
    </p:spTree>
    <p:extLst>
      <p:ext uri="{BB962C8B-B14F-4D97-AF65-F5344CB8AC3E}">
        <p14:creationId xmlns:p14="http://schemas.microsoft.com/office/powerpoint/2010/main" val="4188115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03795" y="2108352"/>
            <a:ext cx="26393061" cy="7654206"/>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2103795" y="10541716"/>
            <a:ext cx="26393061" cy="25125956"/>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2103795" y="36703516"/>
            <a:ext cx="6885146" cy="2108343"/>
          </a:xfrm>
          <a:prstGeom prst="rect">
            <a:avLst/>
          </a:prstGeom>
        </p:spPr>
        <p:txBody>
          <a:bodyPr vert="horz" lIns="91440" tIns="45720" rIns="91440" bIns="45720" rtlCol="0" anchor="ctr"/>
          <a:lstStyle>
            <a:lvl1pPr algn="l">
              <a:defRPr sz="4016">
                <a:solidFill>
                  <a:schemeClr val="tx1">
                    <a:tint val="75000"/>
                  </a:schemeClr>
                </a:solidFill>
              </a:defRPr>
            </a:lvl1pPr>
          </a:lstStyle>
          <a:p>
            <a:fld id="{2C8A74EF-9697-4446-84DD-2FA20A588D18}" type="datetimeFigureOut">
              <a:rPr lang="fr-FR" smtClean="0"/>
              <a:t>09/04/2019</a:t>
            </a:fld>
            <a:endParaRPr lang="fr-FR"/>
          </a:p>
        </p:txBody>
      </p:sp>
      <p:sp>
        <p:nvSpPr>
          <p:cNvPr id="5" name="Footer Placeholder 4"/>
          <p:cNvSpPr>
            <a:spLocks noGrp="1"/>
          </p:cNvSpPr>
          <p:nvPr>
            <p:ph type="ftr" sz="quarter" idx="3"/>
          </p:nvPr>
        </p:nvSpPr>
        <p:spPr>
          <a:xfrm>
            <a:off x="10136466" y="36703516"/>
            <a:ext cx="10327719" cy="2108343"/>
          </a:xfrm>
          <a:prstGeom prst="rect">
            <a:avLst/>
          </a:prstGeom>
        </p:spPr>
        <p:txBody>
          <a:bodyPr vert="horz" lIns="91440" tIns="45720" rIns="91440" bIns="45720" rtlCol="0" anchor="ctr"/>
          <a:lstStyle>
            <a:lvl1pPr algn="ctr">
              <a:defRPr sz="4016">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21611709" y="36703516"/>
            <a:ext cx="6885146" cy="2108343"/>
          </a:xfrm>
          <a:prstGeom prst="rect">
            <a:avLst/>
          </a:prstGeom>
        </p:spPr>
        <p:txBody>
          <a:bodyPr vert="horz" lIns="91440" tIns="45720" rIns="91440" bIns="45720" rtlCol="0" anchor="ctr"/>
          <a:lstStyle>
            <a:lvl1pPr algn="r">
              <a:defRPr sz="4016">
                <a:solidFill>
                  <a:schemeClr val="tx1">
                    <a:tint val="75000"/>
                  </a:schemeClr>
                </a:solidFill>
              </a:defRPr>
            </a:lvl1pPr>
          </a:lstStyle>
          <a:p>
            <a:fld id="{836CC9E7-546D-354F-BE18-3CEC43402D45}" type="slidenum">
              <a:rPr lang="fr-FR" smtClean="0"/>
              <a:t>‹N°›</a:t>
            </a:fld>
            <a:endParaRPr lang="fr-FR"/>
          </a:p>
        </p:txBody>
      </p:sp>
    </p:spTree>
    <p:extLst>
      <p:ext uri="{BB962C8B-B14F-4D97-AF65-F5344CB8AC3E}">
        <p14:creationId xmlns:p14="http://schemas.microsoft.com/office/powerpoint/2010/main" val="16779893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060040" rtl="0" eaLnBrk="1" latinLnBrk="0" hangingPunct="1">
        <a:lnSpc>
          <a:spcPct val="90000"/>
        </a:lnSpc>
        <a:spcBef>
          <a:spcPct val="0"/>
        </a:spcBef>
        <a:buNone/>
        <a:defRPr sz="14725" kern="1200">
          <a:solidFill>
            <a:schemeClr val="tx1"/>
          </a:solidFill>
          <a:latin typeface="+mj-lt"/>
          <a:ea typeface="+mj-ea"/>
          <a:cs typeface="+mj-cs"/>
        </a:defRPr>
      </a:lvl1pPr>
    </p:titleStyle>
    <p:bodyStyle>
      <a:lvl1pPr marL="765010" indent="-765010" algn="l" defTabSz="3060040" rtl="0" eaLnBrk="1" latinLnBrk="0" hangingPunct="1">
        <a:lnSpc>
          <a:spcPct val="90000"/>
        </a:lnSpc>
        <a:spcBef>
          <a:spcPts val="3347"/>
        </a:spcBef>
        <a:buFont typeface="Arial" panose="020B0604020202020204" pitchFamily="34" charset="0"/>
        <a:buChar char="•"/>
        <a:defRPr sz="9370" kern="1200">
          <a:solidFill>
            <a:schemeClr val="tx1"/>
          </a:solidFill>
          <a:latin typeface="+mn-lt"/>
          <a:ea typeface="+mn-ea"/>
          <a:cs typeface="+mn-cs"/>
        </a:defRPr>
      </a:lvl1pPr>
      <a:lvl2pPr marL="2295030" indent="-765010" algn="l" defTabSz="3060040" rtl="0" eaLnBrk="1" latinLnBrk="0" hangingPunct="1">
        <a:lnSpc>
          <a:spcPct val="90000"/>
        </a:lnSpc>
        <a:spcBef>
          <a:spcPts val="1673"/>
        </a:spcBef>
        <a:buFont typeface="Arial" panose="020B0604020202020204" pitchFamily="34" charset="0"/>
        <a:buChar char="•"/>
        <a:defRPr sz="8032" kern="1200">
          <a:solidFill>
            <a:schemeClr val="tx1"/>
          </a:solidFill>
          <a:latin typeface="+mn-lt"/>
          <a:ea typeface="+mn-ea"/>
          <a:cs typeface="+mn-cs"/>
        </a:defRPr>
      </a:lvl2pPr>
      <a:lvl3pPr marL="3825050" indent="-765010" algn="l" defTabSz="3060040" rtl="0" eaLnBrk="1" latinLnBrk="0" hangingPunct="1">
        <a:lnSpc>
          <a:spcPct val="90000"/>
        </a:lnSpc>
        <a:spcBef>
          <a:spcPts val="1673"/>
        </a:spcBef>
        <a:buFont typeface="Arial" panose="020B0604020202020204" pitchFamily="34" charset="0"/>
        <a:buChar char="•"/>
        <a:defRPr sz="6693" kern="1200">
          <a:solidFill>
            <a:schemeClr val="tx1"/>
          </a:solidFill>
          <a:latin typeface="+mn-lt"/>
          <a:ea typeface="+mn-ea"/>
          <a:cs typeface="+mn-cs"/>
        </a:defRPr>
      </a:lvl3pPr>
      <a:lvl4pPr marL="5355069" indent="-765010" algn="l" defTabSz="3060040" rtl="0" eaLnBrk="1" latinLnBrk="0" hangingPunct="1">
        <a:lnSpc>
          <a:spcPct val="90000"/>
        </a:lnSpc>
        <a:spcBef>
          <a:spcPts val="1673"/>
        </a:spcBef>
        <a:buFont typeface="Arial" panose="020B0604020202020204" pitchFamily="34" charset="0"/>
        <a:buChar char="•"/>
        <a:defRPr sz="6024" kern="1200">
          <a:solidFill>
            <a:schemeClr val="tx1"/>
          </a:solidFill>
          <a:latin typeface="+mn-lt"/>
          <a:ea typeface="+mn-ea"/>
          <a:cs typeface="+mn-cs"/>
        </a:defRPr>
      </a:lvl4pPr>
      <a:lvl5pPr marL="6885089" indent="-765010" algn="l" defTabSz="3060040" rtl="0" eaLnBrk="1" latinLnBrk="0" hangingPunct="1">
        <a:lnSpc>
          <a:spcPct val="90000"/>
        </a:lnSpc>
        <a:spcBef>
          <a:spcPts val="1673"/>
        </a:spcBef>
        <a:buFont typeface="Arial" panose="020B0604020202020204" pitchFamily="34" charset="0"/>
        <a:buChar char="•"/>
        <a:defRPr sz="6024" kern="1200">
          <a:solidFill>
            <a:schemeClr val="tx1"/>
          </a:solidFill>
          <a:latin typeface="+mn-lt"/>
          <a:ea typeface="+mn-ea"/>
          <a:cs typeface="+mn-cs"/>
        </a:defRPr>
      </a:lvl5pPr>
      <a:lvl6pPr marL="8415109" indent="-765010" algn="l" defTabSz="3060040" rtl="0" eaLnBrk="1" latinLnBrk="0" hangingPunct="1">
        <a:lnSpc>
          <a:spcPct val="90000"/>
        </a:lnSpc>
        <a:spcBef>
          <a:spcPts val="1673"/>
        </a:spcBef>
        <a:buFont typeface="Arial" panose="020B0604020202020204" pitchFamily="34" charset="0"/>
        <a:buChar char="•"/>
        <a:defRPr sz="6024" kern="1200">
          <a:solidFill>
            <a:schemeClr val="tx1"/>
          </a:solidFill>
          <a:latin typeface="+mn-lt"/>
          <a:ea typeface="+mn-ea"/>
          <a:cs typeface="+mn-cs"/>
        </a:defRPr>
      </a:lvl6pPr>
      <a:lvl7pPr marL="9945129" indent="-765010" algn="l" defTabSz="3060040" rtl="0" eaLnBrk="1" latinLnBrk="0" hangingPunct="1">
        <a:lnSpc>
          <a:spcPct val="90000"/>
        </a:lnSpc>
        <a:spcBef>
          <a:spcPts val="1673"/>
        </a:spcBef>
        <a:buFont typeface="Arial" panose="020B0604020202020204" pitchFamily="34" charset="0"/>
        <a:buChar char="•"/>
        <a:defRPr sz="6024" kern="1200">
          <a:solidFill>
            <a:schemeClr val="tx1"/>
          </a:solidFill>
          <a:latin typeface="+mn-lt"/>
          <a:ea typeface="+mn-ea"/>
          <a:cs typeface="+mn-cs"/>
        </a:defRPr>
      </a:lvl7pPr>
      <a:lvl8pPr marL="11475149" indent="-765010" algn="l" defTabSz="3060040" rtl="0" eaLnBrk="1" latinLnBrk="0" hangingPunct="1">
        <a:lnSpc>
          <a:spcPct val="90000"/>
        </a:lnSpc>
        <a:spcBef>
          <a:spcPts val="1673"/>
        </a:spcBef>
        <a:buFont typeface="Arial" panose="020B0604020202020204" pitchFamily="34" charset="0"/>
        <a:buChar char="•"/>
        <a:defRPr sz="6024" kern="1200">
          <a:solidFill>
            <a:schemeClr val="tx1"/>
          </a:solidFill>
          <a:latin typeface="+mn-lt"/>
          <a:ea typeface="+mn-ea"/>
          <a:cs typeface="+mn-cs"/>
        </a:defRPr>
      </a:lvl8pPr>
      <a:lvl9pPr marL="13005168" indent="-765010" algn="l" defTabSz="3060040" rtl="0" eaLnBrk="1" latinLnBrk="0" hangingPunct="1">
        <a:lnSpc>
          <a:spcPct val="90000"/>
        </a:lnSpc>
        <a:spcBef>
          <a:spcPts val="1673"/>
        </a:spcBef>
        <a:buFont typeface="Arial" panose="020B0604020202020204" pitchFamily="34" charset="0"/>
        <a:buChar char="•"/>
        <a:defRPr sz="6024" kern="1200">
          <a:solidFill>
            <a:schemeClr val="tx1"/>
          </a:solidFill>
          <a:latin typeface="+mn-lt"/>
          <a:ea typeface="+mn-ea"/>
          <a:cs typeface="+mn-cs"/>
        </a:defRPr>
      </a:lvl9pPr>
    </p:bodyStyle>
    <p:otherStyle>
      <a:defPPr>
        <a:defRPr lang="en-US"/>
      </a:defPPr>
      <a:lvl1pPr marL="0" algn="l" defTabSz="3060040" rtl="0" eaLnBrk="1" latinLnBrk="0" hangingPunct="1">
        <a:defRPr sz="6024" kern="1200">
          <a:solidFill>
            <a:schemeClr val="tx1"/>
          </a:solidFill>
          <a:latin typeface="+mn-lt"/>
          <a:ea typeface="+mn-ea"/>
          <a:cs typeface="+mn-cs"/>
        </a:defRPr>
      </a:lvl1pPr>
      <a:lvl2pPr marL="1530020" algn="l" defTabSz="3060040" rtl="0" eaLnBrk="1" latinLnBrk="0" hangingPunct="1">
        <a:defRPr sz="6024" kern="1200">
          <a:solidFill>
            <a:schemeClr val="tx1"/>
          </a:solidFill>
          <a:latin typeface="+mn-lt"/>
          <a:ea typeface="+mn-ea"/>
          <a:cs typeface="+mn-cs"/>
        </a:defRPr>
      </a:lvl2pPr>
      <a:lvl3pPr marL="3060040" algn="l" defTabSz="3060040" rtl="0" eaLnBrk="1" latinLnBrk="0" hangingPunct="1">
        <a:defRPr sz="6024" kern="1200">
          <a:solidFill>
            <a:schemeClr val="tx1"/>
          </a:solidFill>
          <a:latin typeface="+mn-lt"/>
          <a:ea typeface="+mn-ea"/>
          <a:cs typeface="+mn-cs"/>
        </a:defRPr>
      </a:lvl3pPr>
      <a:lvl4pPr marL="4590059" algn="l" defTabSz="3060040" rtl="0" eaLnBrk="1" latinLnBrk="0" hangingPunct="1">
        <a:defRPr sz="6024" kern="1200">
          <a:solidFill>
            <a:schemeClr val="tx1"/>
          </a:solidFill>
          <a:latin typeface="+mn-lt"/>
          <a:ea typeface="+mn-ea"/>
          <a:cs typeface="+mn-cs"/>
        </a:defRPr>
      </a:lvl4pPr>
      <a:lvl5pPr marL="6120079" algn="l" defTabSz="3060040" rtl="0" eaLnBrk="1" latinLnBrk="0" hangingPunct="1">
        <a:defRPr sz="6024" kern="1200">
          <a:solidFill>
            <a:schemeClr val="tx1"/>
          </a:solidFill>
          <a:latin typeface="+mn-lt"/>
          <a:ea typeface="+mn-ea"/>
          <a:cs typeface="+mn-cs"/>
        </a:defRPr>
      </a:lvl5pPr>
      <a:lvl6pPr marL="7650099" algn="l" defTabSz="3060040" rtl="0" eaLnBrk="1" latinLnBrk="0" hangingPunct="1">
        <a:defRPr sz="6024" kern="1200">
          <a:solidFill>
            <a:schemeClr val="tx1"/>
          </a:solidFill>
          <a:latin typeface="+mn-lt"/>
          <a:ea typeface="+mn-ea"/>
          <a:cs typeface="+mn-cs"/>
        </a:defRPr>
      </a:lvl6pPr>
      <a:lvl7pPr marL="9180119" algn="l" defTabSz="3060040" rtl="0" eaLnBrk="1" latinLnBrk="0" hangingPunct="1">
        <a:defRPr sz="6024" kern="1200">
          <a:solidFill>
            <a:schemeClr val="tx1"/>
          </a:solidFill>
          <a:latin typeface="+mn-lt"/>
          <a:ea typeface="+mn-ea"/>
          <a:cs typeface="+mn-cs"/>
        </a:defRPr>
      </a:lvl7pPr>
      <a:lvl8pPr marL="10710139" algn="l" defTabSz="3060040" rtl="0" eaLnBrk="1" latinLnBrk="0" hangingPunct="1">
        <a:defRPr sz="6024" kern="1200">
          <a:solidFill>
            <a:schemeClr val="tx1"/>
          </a:solidFill>
          <a:latin typeface="+mn-lt"/>
          <a:ea typeface="+mn-ea"/>
          <a:cs typeface="+mn-cs"/>
        </a:defRPr>
      </a:lvl8pPr>
      <a:lvl9pPr marL="12240158" algn="l" defTabSz="3060040" rtl="0" eaLnBrk="1" latinLnBrk="0" hangingPunct="1">
        <a:defRPr sz="602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ésultat de recherche d'images pour &quot;logo liège&quot;">
            <a:extLst>
              <a:ext uri="{FF2B5EF4-FFF2-40B4-BE49-F238E27FC236}">
                <a16:creationId xmlns:a16="http://schemas.microsoft.com/office/drawing/2014/main" id="{C94B8162-7F3A-46D4-8B90-5F6F1844CD6A}"/>
              </a:ext>
            </a:extLst>
          </p:cNvPr>
          <p:cNvPicPr>
            <a:picLocks noChangeAspect="1" noChangeArrowheads="1"/>
          </p:cNvPicPr>
          <p:nvPr/>
        </p:nvPicPr>
        <p:blipFill>
          <a:blip r:embed="rId2" cstate="print"/>
          <a:srcRect/>
          <a:stretch>
            <a:fillRect/>
          </a:stretch>
        </p:blipFill>
        <p:spPr bwMode="auto">
          <a:xfrm>
            <a:off x="751269" y="96836"/>
            <a:ext cx="3995453" cy="1940650"/>
          </a:xfrm>
          <a:prstGeom prst="rect">
            <a:avLst/>
          </a:prstGeom>
          <a:noFill/>
        </p:spPr>
      </p:pic>
      <p:pic>
        <p:nvPicPr>
          <p:cNvPr id="3" name="Picture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1511" y="468998"/>
            <a:ext cx="3995453" cy="1196326"/>
          </a:xfrm>
          <a:prstGeom prst="rect">
            <a:avLst/>
          </a:prstGeom>
          <a:noFill/>
          <a:ln>
            <a:noFill/>
          </a:ln>
        </p:spPr>
      </p:pic>
      <p:pic>
        <p:nvPicPr>
          <p:cNvPr id="4"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12151754" y="519732"/>
            <a:ext cx="3779064" cy="1094857"/>
          </a:xfrm>
          <a:prstGeom prst="rect">
            <a:avLst/>
          </a:prstGeom>
          <a:noFill/>
          <a:ln>
            <a:noFill/>
          </a:ln>
          <a:effectLst/>
          <a:extLst/>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35608" y="96835"/>
            <a:ext cx="3689354" cy="1940650"/>
          </a:xfrm>
          <a:prstGeom prst="rect">
            <a:avLst/>
          </a:prstGeom>
        </p:spPr>
      </p:pic>
      <p:sp>
        <p:nvSpPr>
          <p:cNvPr id="6" name="ZoneTexte 5"/>
          <p:cNvSpPr txBox="1"/>
          <p:nvPr/>
        </p:nvSpPr>
        <p:spPr>
          <a:xfrm>
            <a:off x="22371092" y="328497"/>
            <a:ext cx="4846965" cy="1477328"/>
          </a:xfrm>
          <a:prstGeom prst="rect">
            <a:avLst/>
          </a:prstGeom>
          <a:noFill/>
        </p:spPr>
        <p:txBody>
          <a:bodyPr wrap="square" rtlCol="0">
            <a:spAutoFit/>
          </a:bodyPr>
          <a:lstStyle/>
          <a:p>
            <a:pPr algn="ctr"/>
            <a:r>
              <a:rPr lang="fr-BE" sz="3000" b="1" dirty="0" smtClean="0">
                <a:latin typeface="Times New Roman" panose="02020603050405020304" pitchFamily="18" charset="0"/>
                <a:cs typeface="Times New Roman" panose="02020603050405020304" pitchFamily="18" charset="0"/>
                <a:sym typeface="Wingdings" panose="05000000000000000000" pitchFamily="2" charset="2"/>
              </a:rPr>
              <a:t>Yves Depluvrez</a:t>
            </a:r>
          </a:p>
          <a:p>
            <a:pPr algn="ctr"/>
            <a:r>
              <a:rPr lang="fr-BE" sz="3000" b="1" dirty="0" smtClean="0">
                <a:latin typeface="Times New Roman" panose="02020603050405020304" pitchFamily="18" charset="0"/>
                <a:cs typeface="Times New Roman" panose="02020603050405020304" pitchFamily="18" charset="0"/>
                <a:sym typeface="Wingdings" panose="05000000000000000000" pitchFamily="2" charset="2"/>
              </a:rPr>
              <a:t>Université de Liège</a:t>
            </a:r>
          </a:p>
          <a:p>
            <a:pPr algn="ctr"/>
            <a:r>
              <a:rPr lang="fr-BE" sz="3000" b="1" smtClean="0">
                <a:latin typeface="Times New Roman" panose="02020603050405020304" pitchFamily="18" charset="0"/>
                <a:cs typeface="Times New Roman" panose="02020603050405020304" pitchFamily="18" charset="0"/>
                <a:sym typeface="Wingdings" panose="05000000000000000000" pitchFamily="2" charset="2"/>
              </a:rPr>
              <a:t>Yves.depluvrez@uliege.be</a:t>
            </a:r>
            <a:endParaRPr lang="fr-BE" sz="3000" b="1" dirty="0">
              <a:latin typeface="Times New Roman" panose="02020603050405020304" pitchFamily="18" charset="0"/>
              <a:cs typeface="Times New Roman" panose="02020603050405020304" pitchFamily="18" charset="0"/>
            </a:endParaRPr>
          </a:p>
        </p:txBody>
      </p:sp>
      <p:pic>
        <p:nvPicPr>
          <p:cNvPr id="7" name="Imag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698699" y="180467"/>
            <a:ext cx="2209801" cy="1773388"/>
          </a:xfrm>
          <a:prstGeom prst="rect">
            <a:avLst/>
          </a:prstGeom>
        </p:spPr>
      </p:pic>
      <p:sp>
        <p:nvSpPr>
          <p:cNvPr id="9" name="ZoneTexte 8"/>
          <p:cNvSpPr txBox="1"/>
          <p:nvPr/>
        </p:nvSpPr>
        <p:spPr>
          <a:xfrm>
            <a:off x="4150202" y="2843096"/>
            <a:ext cx="21529198" cy="1446550"/>
          </a:xfrm>
          <a:prstGeom prst="rect">
            <a:avLst/>
          </a:prstGeom>
          <a:noFill/>
        </p:spPr>
        <p:txBody>
          <a:bodyPr wrap="square" rtlCol="0">
            <a:spAutoFit/>
          </a:bodyPr>
          <a:lstStyle/>
          <a:p>
            <a:pPr algn="ctr"/>
            <a:r>
              <a:rPr lang="fr-BE" sz="4400" b="1" dirty="0" smtClean="0">
                <a:solidFill>
                  <a:srgbClr val="FF0000"/>
                </a:solidFill>
                <a:latin typeface="Times New Roman" panose="02020603050405020304" pitchFamily="18" charset="0"/>
                <a:cs typeface="Times New Roman" panose="02020603050405020304" pitchFamily="18" charset="0"/>
              </a:rPr>
              <a:t> </a:t>
            </a:r>
            <a:r>
              <a:rPr lang="fr-BE" sz="4400" b="1" dirty="0">
                <a:solidFill>
                  <a:srgbClr val="FF0000"/>
                </a:solidFill>
                <a:latin typeface="Times New Roman" panose="02020603050405020304" pitchFamily="18" charset="0"/>
                <a:cs typeface="Times New Roman" panose="02020603050405020304" pitchFamily="18" charset="0"/>
              </a:rPr>
              <a:t>L’analyse de l’activité professionnelle de maitres-nageurs sauveteurs en situation de </a:t>
            </a:r>
            <a:endParaRPr lang="fr-BE" sz="4400" b="1" dirty="0" smtClean="0">
              <a:solidFill>
                <a:srgbClr val="FF0000"/>
              </a:solidFill>
              <a:latin typeface="Times New Roman" panose="02020603050405020304" pitchFamily="18" charset="0"/>
              <a:cs typeface="Times New Roman" panose="02020603050405020304" pitchFamily="18" charset="0"/>
            </a:endParaRPr>
          </a:p>
          <a:p>
            <a:pPr algn="ctr"/>
            <a:r>
              <a:rPr lang="fr-BE" sz="4400" b="1" dirty="0" smtClean="0">
                <a:solidFill>
                  <a:srgbClr val="FF0000"/>
                </a:solidFill>
                <a:latin typeface="Times New Roman" panose="02020603050405020304" pitchFamily="18" charset="0"/>
                <a:cs typeface="Times New Roman" panose="02020603050405020304" pitchFamily="18" charset="0"/>
              </a:rPr>
              <a:t>« </a:t>
            </a:r>
            <a:r>
              <a:rPr lang="fr-BE" sz="4400" b="1" dirty="0">
                <a:solidFill>
                  <a:srgbClr val="FF0000"/>
                </a:solidFill>
                <a:latin typeface="Times New Roman" panose="02020603050405020304" pitchFamily="18" charset="0"/>
                <a:cs typeface="Times New Roman" panose="02020603050405020304" pitchFamily="18" charset="0"/>
              </a:rPr>
              <a:t>vidéo-formation » et de la traçabilité de cette activité en situation réelle de surveillance. </a:t>
            </a:r>
          </a:p>
        </p:txBody>
      </p:sp>
      <p:sp>
        <p:nvSpPr>
          <p:cNvPr id="10" name="ZoneTexte 9"/>
          <p:cNvSpPr txBox="1"/>
          <p:nvPr/>
        </p:nvSpPr>
        <p:spPr>
          <a:xfrm>
            <a:off x="12602129" y="4558451"/>
            <a:ext cx="5033479" cy="646331"/>
          </a:xfrm>
          <a:prstGeom prst="rect">
            <a:avLst/>
          </a:prstGeom>
          <a:noFill/>
        </p:spPr>
        <p:txBody>
          <a:bodyPr wrap="square" rtlCol="0">
            <a:spAutoFit/>
          </a:bodyPr>
          <a:lstStyle/>
          <a:p>
            <a:pPr algn="ctr"/>
            <a:r>
              <a:rPr lang="fr-BE" sz="3600" b="1" dirty="0" smtClean="0">
                <a:solidFill>
                  <a:schemeClr val="accent1">
                    <a:lumMod val="75000"/>
                  </a:schemeClr>
                </a:solidFill>
                <a:latin typeface="Times New Roman" panose="02020603050405020304" pitchFamily="18" charset="0"/>
                <a:cs typeface="Times New Roman" panose="02020603050405020304" pitchFamily="18" charset="0"/>
                <a:sym typeface="Wingdings" panose="05000000000000000000" pitchFamily="2" charset="2"/>
              </a:rPr>
              <a:t>Revue de la littérature</a:t>
            </a:r>
            <a:endParaRPr lang="fr-BE" sz="3600" b="1" dirty="0">
              <a:solidFill>
                <a:schemeClr val="accent1">
                  <a:lumMod val="75000"/>
                </a:schemeClr>
              </a:solidFill>
            </a:endParaRPr>
          </a:p>
        </p:txBody>
      </p:sp>
      <p:sp>
        <p:nvSpPr>
          <p:cNvPr id="11" name="Rectangle avec flèche vers le bas 10"/>
          <p:cNvSpPr/>
          <p:nvPr/>
        </p:nvSpPr>
        <p:spPr>
          <a:xfrm>
            <a:off x="751269" y="6242053"/>
            <a:ext cx="9105900" cy="4267200"/>
          </a:xfrm>
          <a:prstGeom prst="downArrowCallout">
            <a:avLst>
              <a:gd name="adj1" fmla="val 14286"/>
              <a:gd name="adj2" fmla="val 17857"/>
              <a:gd name="adj3" fmla="val 25000"/>
              <a:gd name="adj4" fmla="val 64977"/>
            </a:avLst>
          </a:prstGeom>
        </p:spPr>
        <p:style>
          <a:lnRef idx="1">
            <a:schemeClr val="accent1"/>
          </a:lnRef>
          <a:fillRef idx="2">
            <a:schemeClr val="accent1"/>
          </a:fillRef>
          <a:effectRef idx="1">
            <a:schemeClr val="accent1"/>
          </a:effectRef>
          <a:fontRef idx="minor">
            <a:schemeClr val="dk1"/>
          </a:fontRef>
        </p:style>
        <p:txBody>
          <a:bodyPr rtlCol="0" anchor="ctr"/>
          <a:lstStyle/>
          <a:p>
            <a:pPr marL="457200" indent="-457200" algn="just">
              <a:buFont typeface="Arial" panose="020B0604020202020204" pitchFamily="34" charset="0"/>
              <a:buChar char="•"/>
            </a:pPr>
            <a:r>
              <a:rPr lang="fr-BE" sz="2800" dirty="0" smtClean="0">
                <a:latin typeface="Times New Roman" panose="02020603050405020304" pitchFamily="18" charset="0"/>
                <a:cs typeface="Times New Roman" panose="02020603050405020304" pitchFamily="18" charset="0"/>
              </a:rPr>
              <a:t>La vidéo est une pratique de formation depuis les années 60.</a:t>
            </a:r>
          </a:p>
          <a:p>
            <a:pPr marL="457200" indent="-457200" algn="just">
              <a:buFont typeface="Arial" panose="020B0604020202020204" pitchFamily="34" charset="0"/>
              <a:buChar char="•"/>
            </a:pPr>
            <a:r>
              <a:rPr lang="fr-BE" sz="2800" dirty="0" smtClean="0">
                <a:latin typeface="Times New Roman" panose="02020603050405020304" pitchFamily="18" charset="0"/>
                <a:cs typeface="Times New Roman" panose="02020603050405020304" pitchFamily="18" charset="0"/>
              </a:rPr>
              <a:t>Meilleure validité écologique et illustration d’interventions.</a:t>
            </a:r>
          </a:p>
          <a:p>
            <a:pPr marL="457200" indent="-457200" algn="just">
              <a:buFont typeface="Arial" panose="020B0604020202020204" pitchFamily="34" charset="0"/>
              <a:buChar char="•"/>
            </a:pPr>
            <a:r>
              <a:rPr lang="fr-BE" sz="2800" dirty="0" smtClean="0">
                <a:latin typeface="Times New Roman" panose="02020603050405020304" pitchFamily="18" charset="0"/>
                <a:cs typeface="Times New Roman" panose="02020603050405020304" pitchFamily="18" charset="0"/>
              </a:rPr>
              <a:t>Alternance de  « moments de vidéo » et de « suivis de terrain » = perspective de formation prometteuse (1).</a:t>
            </a:r>
            <a:endParaRPr lang="fr-BE" sz="2800" dirty="0">
              <a:latin typeface="Times New Roman" panose="02020603050405020304" pitchFamily="18" charset="0"/>
              <a:cs typeface="Times New Roman" panose="02020603050405020304" pitchFamily="18" charset="0"/>
            </a:endParaRPr>
          </a:p>
        </p:txBody>
      </p:sp>
      <p:sp>
        <p:nvSpPr>
          <p:cNvPr id="12" name="Rectangle avec flèche vers le bas 11"/>
          <p:cNvSpPr/>
          <p:nvPr/>
        </p:nvSpPr>
        <p:spPr>
          <a:xfrm>
            <a:off x="10551387" y="6242053"/>
            <a:ext cx="9105900" cy="4267200"/>
          </a:xfrm>
          <a:prstGeom prst="downArrowCallout">
            <a:avLst>
              <a:gd name="adj1" fmla="val 14286"/>
              <a:gd name="adj2" fmla="val 17857"/>
              <a:gd name="adj3" fmla="val 25000"/>
              <a:gd name="adj4" fmla="val 64977"/>
            </a:avLst>
          </a:prstGeom>
        </p:spPr>
        <p:style>
          <a:lnRef idx="1">
            <a:schemeClr val="accent1"/>
          </a:lnRef>
          <a:fillRef idx="2">
            <a:schemeClr val="accent1"/>
          </a:fillRef>
          <a:effectRef idx="1">
            <a:schemeClr val="accent1"/>
          </a:effectRef>
          <a:fontRef idx="minor">
            <a:schemeClr val="dk1"/>
          </a:fontRef>
        </p:style>
        <p:txBody>
          <a:bodyPr rtlCol="0" anchor="ctr"/>
          <a:lstStyle/>
          <a:p>
            <a:pPr marL="457200" indent="-457200" algn="just">
              <a:buFont typeface="Arial" panose="020B0604020202020204" pitchFamily="34" charset="0"/>
              <a:buChar char="•"/>
            </a:pPr>
            <a:r>
              <a:rPr lang="fr-BE" sz="2800" dirty="0" smtClean="0">
                <a:latin typeface="Times New Roman" panose="02020603050405020304" pitchFamily="18" charset="0"/>
                <a:cs typeface="Times New Roman" panose="02020603050405020304" pitchFamily="18" charset="0"/>
              </a:rPr>
              <a:t>L’activité de l’opérateur est plus « riche » que la tâche prescrite. </a:t>
            </a:r>
          </a:p>
          <a:p>
            <a:pPr marL="457200" indent="-457200" algn="just">
              <a:buFont typeface="Arial" panose="020B0604020202020204" pitchFamily="34" charset="0"/>
              <a:buChar char="•"/>
            </a:pPr>
            <a:r>
              <a:rPr lang="fr-BE" sz="2800" dirty="0" smtClean="0">
                <a:latin typeface="Times New Roman" panose="02020603050405020304" pitchFamily="18" charset="0"/>
                <a:cs typeface="Times New Roman" panose="02020603050405020304" pitchFamily="18" charset="0"/>
              </a:rPr>
              <a:t>But de la DP : analyser l’activité du travailleur afin de développer ses compétences. </a:t>
            </a:r>
          </a:p>
          <a:p>
            <a:pPr marL="457200" indent="-457200" algn="just">
              <a:buFont typeface="Arial" panose="020B0604020202020204" pitchFamily="34" charset="0"/>
              <a:buChar char="•"/>
            </a:pPr>
            <a:r>
              <a:rPr lang="fr-BE" sz="2800" dirty="0" smtClean="0">
                <a:latin typeface="Times New Roman" panose="02020603050405020304" pitchFamily="18" charset="0"/>
                <a:cs typeface="Times New Roman" panose="02020603050405020304" pitchFamily="18" charset="0"/>
              </a:rPr>
              <a:t>Usage de la vidéo = appropriation de nouvelles dimensions de l’activité. </a:t>
            </a:r>
            <a:endParaRPr lang="fr-BE" sz="2800" dirty="0">
              <a:latin typeface="Times New Roman" panose="02020603050405020304" pitchFamily="18" charset="0"/>
              <a:cs typeface="Times New Roman" panose="02020603050405020304" pitchFamily="18" charset="0"/>
            </a:endParaRPr>
          </a:p>
        </p:txBody>
      </p:sp>
      <p:sp>
        <p:nvSpPr>
          <p:cNvPr id="13" name="Rectangle avec flèche vers le bas 12"/>
          <p:cNvSpPr/>
          <p:nvPr/>
        </p:nvSpPr>
        <p:spPr>
          <a:xfrm>
            <a:off x="20351505" y="6242053"/>
            <a:ext cx="9105900" cy="4267200"/>
          </a:xfrm>
          <a:prstGeom prst="downArrowCallout">
            <a:avLst>
              <a:gd name="adj1" fmla="val 14286"/>
              <a:gd name="adj2" fmla="val 17857"/>
              <a:gd name="adj3" fmla="val 25000"/>
              <a:gd name="adj4" fmla="val 64977"/>
            </a:avLst>
          </a:prstGeom>
        </p:spPr>
        <p:style>
          <a:lnRef idx="1">
            <a:schemeClr val="accent1"/>
          </a:lnRef>
          <a:fillRef idx="2">
            <a:schemeClr val="accent1"/>
          </a:fillRef>
          <a:effectRef idx="1">
            <a:schemeClr val="accent1"/>
          </a:effectRef>
          <a:fontRef idx="minor">
            <a:schemeClr val="dk1"/>
          </a:fontRef>
        </p:style>
        <p:txBody>
          <a:bodyPr rtlCol="0" anchor="ctr"/>
          <a:lstStyle/>
          <a:p>
            <a:pPr marL="457200" indent="-457200" algn="just">
              <a:buFont typeface="Arial" panose="020B0604020202020204" pitchFamily="34" charset="0"/>
              <a:buChar char="•"/>
            </a:pPr>
            <a:r>
              <a:rPr lang="fr-BE" sz="2800" dirty="0" smtClean="0">
                <a:latin typeface="Times New Roman" panose="02020603050405020304" pitchFamily="18" charset="0"/>
                <a:cs typeface="Times New Roman" panose="02020603050405020304" pitchFamily="18" charset="0"/>
              </a:rPr>
              <a:t>Prescrit : « Une surveillance constante et directe ».</a:t>
            </a:r>
          </a:p>
          <a:p>
            <a:pPr marL="457200" indent="-457200" algn="just">
              <a:buFont typeface="Arial" panose="020B0604020202020204" pitchFamily="34" charset="0"/>
              <a:buChar char="•"/>
            </a:pPr>
            <a:r>
              <a:rPr lang="fr-BE" sz="2800" dirty="0" smtClean="0">
                <a:latin typeface="Times New Roman" panose="02020603050405020304" pitchFamily="18" charset="0"/>
                <a:cs typeface="Times New Roman" panose="02020603050405020304" pitchFamily="18" charset="0"/>
              </a:rPr>
              <a:t>Défaut de surveillance = facteur de risque de noyade (2).</a:t>
            </a:r>
          </a:p>
          <a:p>
            <a:pPr marL="457200" indent="-457200" algn="just">
              <a:buFont typeface="Arial" panose="020B0604020202020204" pitchFamily="34" charset="0"/>
              <a:buChar char="•"/>
            </a:pPr>
            <a:r>
              <a:rPr lang="fr-BE" sz="2800" dirty="0" smtClean="0">
                <a:latin typeface="Times New Roman" panose="02020603050405020304" pitchFamily="18" charset="0"/>
                <a:cs typeface="Times New Roman" panose="02020603050405020304" pitchFamily="18" charset="0"/>
              </a:rPr>
              <a:t>Aucune formation à la surveillance de bassin !</a:t>
            </a:r>
          </a:p>
          <a:p>
            <a:pPr marL="457200" indent="-457200" algn="just">
              <a:buFont typeface="Arial" panose="020B0604020202020204" pitchFamily="34" charset="0"/>
              <a:buChar char="•"/>
            </a:pPr>
            <a:r>
              <a:rPr lang="fr-BE" sz="2800" dirty="0" smtClean="0">
                <a:latin typeface="Times New Roman" panose="02020603050405020304" pitchFamily="18" charset="0"/>
                <a:cs typeface="Times New Roman" panose="02020603050405020304" pitchFamily="18" charset="0"/>
              </a:rPr>
              <a:t>Former à la surveillance = axe de professionnalisation. </a:t>
            </a:r>
            <a:endParaRPr lang="fr-BE" sz="2800" dirty="0">
              <a:latin typeface="Times New Roman" panose="02020603050405020304" pitchFamily="18" charset="0"/>
              <a:cs typeface="Times New Roman" panose="02020603050405020304" pitchFamily="18" charset="0"/>
            </a:endParaRPr>
          </a:p>
        </p:txBody>
      </p:sp>
      <p:sp>
        <p:nvSpPr>
          <p:cNvPr id="14" name="ZoneTexte 13"/>
          <p:cNvSpPr txBox="1"/>
          <p:nvPr/>
        </p:nvSpPr>
        <p:spPr>
          <a:xfrm>
            <a:off x="2787479" y="5326917"/>
            <a:ext cx="5033479" cy="646331"/>
          </a:xfrm>
          <a:prstGeom prst="rect">
            <a:avLst/>
          </a:prstGeom>
          <a:noFill/>
        </p:spPr>
        <p:txBody>
          <a:bodyPr wrap="square" rtlCol="0">
            <a:spAutoFit/>
          </a:bodyPr>
          <a:lstStyle/>
          <a:p>
            <a:pPr algn="ctr"/>
            <a:r>
              <a:rPr lang="fr-BE" sz="3600" b="1" dirty="0" smtClean="0">
                <a:latin typeface="Times New Roman" panose="02020603050405020304" pitchFamily="18" charset="0"/>
                <a:cs typeface="Times New Roman" panose="02020603050405020304" pitchFamily="18" charset="0"/>
                <a:sym typeface="Wingdings" panose="05000000000000000000" pitchFamily="2" charset="2"/>
              </a:rPr>
              <a:t>La vidéo en formation</a:t>
            </a:r>
            <a:endParaRPr lang="fr-BE" sz="3600" b="1" dirty="0"/>
          </a:p>
        </p:txBody>
      </p:sp>
      <p:sp>
        <p:nvSpPr>
          <p:cNvPr id="15" name="ZoneTexte 14"/>
          <p:cNvSpPr txBox="1"/>
          <p:nvPr/>
        </p:nvSpPr>
        <p:spPr>
          <a:xfrm>
            <a:off x="12180140" y="5326917"/>
            <a:ext cx="5469322" cy="646331"/>
          </a:xfrm>
          <a:prstGeom prst="rect">
            <a:avLst/>
          </a:prstGeom>
          <a:noFill/>
        </p:spPr>
        <p:txBody>
          <a:bodyPr wrap="square" rtlCol="0">
            <a:spAutoFit/>
          </a:bodyPr>
          <a:lstStyle/>
          <a:p>
            <a:pPr algn="ctr"/>
            <a:r>
              <a:rPr lang="fr-BE" sz="3600" b="1" dirty="0" smtClean="0">
                <a:latin typeface="Times New Roman" panose="02020603050405020304" pitchFamily="18" charset="0"/>
                <a:cs typeface="Times New Roman" panose="02020603050405020304" pitchFamily="18" charset="0"/>
                <a:sym typeface="Wingdings" panose="05000000000000000000" pitchFamily="2" charset="2"/>
              </a:rPr>
              <a:t>L’anthropologie cognitive</a:t>
            </a:r>
            <a:endParaRPr lang="fr-BE" sz="3600" b="1" dirty="0"/>
          </a:p>
        </p:txBody>
      </p:sp>
      <p:sp>
        <p:nvSpPr>
          <p:cNvPr id="16" name="ZoneTexte 15"/>
          <p:cNvSpPr txBox="1"/>
          <p:nvPr/>
        </p:nvSpPr>
        <p:spPr>
          <a:xfrm>
            <a:off x="22008645" y="5326917"/>
            <a:ext cx="5412550" cy="646331"/>
          </a:xfrm>
          <a:prstGeom prst="rect">
            <a:avLst/>
          </a:prstGeom>
          <a:noFill/>
        </p:spPr>
        <p:txBody>
          <a:bodyPr wrap="square" rtlCol="0">
            <a:spAutoFit/>
          </a:bodyPr>
          <a:lstStyle/>
          <a:p>
            <a:pPr algn="ctr"/>
            <a:r>
              <a:rPr lang="fr-BE" sz="3600" b="1" dirty="0" smtClean="0">
                <a:latin typeface="Times New Roman" panose="02020603050405020304" pitchFamily="18" charset="0"/>
                <a:cs typeface="Times New Roman" panose="02020603050405020304" pitchFamily="18" charset="0"/>
                <a:sym typeface="Wingdings" panose="05000000000000000000" pitchFamily="2" charset="2"/>
              </a:rPr>
              <a:t>La surveillance en piscine</a:t>
            </a:r>
            <a:endParaRPr lang="fr-BE" sz="3600" b="1" dirty="0"/>
          </a:p>
        </p:txBody>
      </p:sp>
      <p:sp>
        <p:nvSpPr>
          <p:cNvPr id="17" name="ZoneTexte 16"/>
          <p:cNvSpPr txBox="1"/>
          <p:nvPr/>
        </p:nvSpPr>
        <p:spPr>
          <a:xfrm>
            <a:off x="12602129" y="10763140"/>
            <a:ext cx="5033479" cy="646331"/>
          </a:xfrm>
          <a:prstGeom prst="rect">
            <a:avLst/>
          </a:prstGeom>
          <a:noFill/>
        </p:spPr>
        <p:txBody>
          <a:bodyPr wrap="square" rtlCol="0">
            <a:spAutoFit/>
          </a:bodyPr>
          <a:lstStyle/>
          <a:p>
            <a:pPr algn="ctr"/>
            <a:r>
              <a:rPr lang="fr-BE" sz="3600" b="1" dirty="0" smtClean="0">
                <a:solidFill>
                  <a:schemeClr val="accent1">
                    <a:lumMod val="75000"/>
                  </a:schemeClr>
                </a:solidFill>
                <a:latin typeface="Times New Roman" panose="02020603050405020304" pitchFamily="18" charset="0"/>
                <a:cs typeface="Times New Roman" panose="02020603050405020304" pitchFamily="18" charset="0"/>
                <a:sym typeface="Wingdings" panose="05000000000000000000" pitchFamily="2" charset="2"/>
              </a:rPr>
              <a:t>Questions de recherche</a:t>
            </a:r>
            <a:endParaRPr lang="fr-BE" sz="3600" b="1" dirty="0">
              <a:solidFill>
                <a:schemeClr val="accent1">
                  <a:lumMod val="75000"/>
                </a:schemeClr>
              </a:solidFill>
            </a:endParaRPr>
          </a:p>
        </p:txBody>
      </p:sp>
      <p:sp>
        <p:nvSpPr>
          <p:cNvPr id="18" name="ZoneTexte 17"/>
          <p:cNvSpPr txBox="1"/>
          <p:nvPr/>
        </p:nvSpPr>
        <p:spPr>
          <a:xfrm>
            <a:off x="370269" y="11663358"/>
            <a:ext cx="13202567" cy="1138773"/>
          </a:xfrm>
          <a:prstGeom prst="rect">
            <a:avLst/>
          </a:prstGeom>
          <a:noFill/>
        </p:spPr>
        <p:txBody>
          <a:bodyPr wrap="square" rtlCol="0">
            <a:spAutoFit/>
          </a:bodyPr>
          <a:lstStyle/>
          <a:p>
            <a:pPr lvl="0" algn="ctr"/>
            <a:r>
              <a:rPr lang="fr-BE" sz="3400" b="1" dirty="0">
                <a:latin typeface="Times New Roman" panose="02020603050405020304" pitchFamily="18" charset="0"/>
                <a:cs typeface="Times New Roman" panose="02020603050405020304" pitchFamily="18" charset="0"/>
              </a:rPr>
              <a:t>Comment l’activité des MNS s’organise-t-elle en situation </a:t>
            </a:r>
            <a:r>
              <a:rPr lang="fr-BE" sz="3400" b="1" dirty="0" smtClean="0">
                <a:latin typeface="Times New Roman" panose="02020603050405020304" pitchFamily="18" charset="0"/>
                <a:cs typeface="Times New Roman" panose="02020603050405020304" pitchFamily="18" charset="0"/>
              </a:rPr>
              <a:t>de « vidéo-formation » ?</a:t>
            </a:r>
            <a:endParaRPr lang="fr-BE" sz="3400" b="1" dirty="0">
              <a:latin typeface="Times New Roman" panose="02020603050405020304" pitchFamily="18" charset="0"/>
              <a:cs typeface="Times New Roman" panose="02020603050405020304" pitchFamily="18" charset="0"/>
            </a:endParaRPr>
          </a:p>
        </p:txBody>
      </p:sp>
      <p:sp>
        <p:nvSpPr>
          <p:cNvPr id="19" name="ZoneTexte 18"/>
          <p:cNvSpPr txBox="1"/>
          <p:nvPr/>
        </p:nvSpPr>
        <p:spPr>
          <a:xfrm>
            <a:off x="14566114" y="11663358"/>
            <a:ext cx="15609956" cy="1138773"/>
          </a:xfrm>
          <a:prstGeom prst="rect">
            <a:avLst/>
          </a:prstGeom>
          <a:noFill/>
        </p:spPr>
        <p:txBody>
          <a:bodyPr wrap="square" rtlCol="0">
            <a:spAutoFit/>
          </a:bodyPr>
          <a:lstStyle/>
          <a:p>
            <a:pPr lvl="0" algn="ctr"/>
            <a:r>
              <a:rPr lang="fr-BE" sz="3400" b="1" dirty="0">
                <a:latin typeface="Times New Roman" panose="02020603050405020304" pitchFamily="18" charset="0"/>
                <a:cs typeface="Times New Roman" panose="02020603050405020304" pitchFamily="18" charset="0"/>
              </a:rPr>
              <a:t>Le dispositif de formation peut-il avoir une influence traçable sur une trajectoire de développement et peut-on en prendre la mesure quant à la surveillance de bassin ? </a:t>
            </a:r>
          </a:p>
        </p:txBody>
      </p:sp>
      <p:sp>
        <p:nvSpPr>
          <p:cNvPr id="20" name="ZoneTexte 19"/>
          <p:cNvSpPr txBox="1"/>
          <p:nvPr/>
        </p:nvSpPr>
        <p:spPr>
          <a:xfrm>
            <a:off x="12587597" y="13073589"/>
            <a:ext cx="5033479" cy="646331"/>
          </a:xfrm>
          <a:prstGeom prst="rect">
            <a:avLst/>
          </a:prstGeom>
          <a:noFill/>
        </p:spPr>
        <p:txBody>
          <a:bodyPr wrap="square" rtlCol="0">
            <a:spAutoFit/>
          </a:bodyPr>
          <a:lstStyle/>
          <a:p>
            <a:pPr algn="ctr"/>
            <a:r>
              <a:rPr lang="fr-BE" sz="3600" b="1" dirty="0" smtClean="0">
                <a:solidFill>
                  <a:schemeClr val="accent1">
                    <a:lumMod val="75000"/>
                  </a:schemeClr>
                </a:solidFill>
                <a:latin typeface="Times New Roman" panose="02020603050405020304" pitchFamily="18" charset="0"/>
                <a:cs typeface="Times New Roman" panose="02020603050405020304" pitchFamily="18" charset="0"/>
                <a:sym typeface="Wingdings" panose="05000000000000000000" pitchFamily="2" charset="2"/>
              </a:rPr>
              <a:t>Méthode</a:t>
            </a:r>
            <a:endParaRPr lang="fr-BE" sz="3600" b="1" dirty="0">
              <a:solidFill>
                <a:schemeClr val="accent1">
                  <a:lumMod val="75000"/>
                </a:schemeClr>
              </a:solidFill>
            </a:endParaRPr>
          </a:p>
        </p:txBody>
      </p:sp>
      <p:sp>
        <p:nvSpPr>
          <p:cNvPr id="21" name="ZoneTexte 20"/>
          <p:cNvSpPr txBox="1"/>
          <p:nvPr/>
        </p:nvSpPr>
        <p:spPr>
          <a:xfrm>
            <a:off x="12615983" y="14898179"/>
            <a:ext cx="5033479" cy="646331"/>
          </a:xfrm>
          <a:prstGeom prst="rect">
            <a:avLst/>
          </a:prstGeom>
          <a:noFill/>
        </p:spPr>
        <p:txBody>
          <a:bodyPr wrap="square" rtlCol="0">
            <a:spAutoFit/>
          </a:bodyPr>
          <a:lstStyle/>
          <a:p>
            <a:pPr algn="ctr"/>
            <a:r>
              <a:rPr lang="fr-BE" sz="3600" b="1" dirty="0" smtClean="0">
                <a:solidFill>
                  <a:schemeClr val="accent1">
                    <a:lumMod val="75000"/>
                  </a:schemeClr>
                </a:solidFill>
                <a:latin typeface="Times New Roman" panose="02020603050405020304" pitchFamily="18" charset="0"/>
                <a:cs typeface="Times New Roman" panose="02020603050405020304" pitchFamily="18" charset="0"/>
                <a:sym typeface="Wingdings" panose="05000000000000000000" pitchFamily="2" charset="2"/>
              </a:rPr>
              <a:t>Design de recherche</a:t>
            </a:r>
            <a:endParaRPr lang="fr-BE" sz="3600" b="1" dirty="0">
              <a:solidFill>
                <a:schemeClr val="accent1">
                  <a:lumMod val="75000"/>
                </a:schemeClr>
              </a:solidFill>
            </a:endParaRPr>
          </a:p>
        </p:txBody>
      </p:sp>
      <p:sp>
        <p:nvSpPr>
          <p:cNvPr id="22" name="ZoneTexte 21"/>
          <p:cNvSpPr txBox="1"/>
          <p:nvPr/>
        </p:nvSpPr>
        <p:spPr>
          <a:xfrm>
            <a:off x="6451511" y="13985884"/>
            <a:ext cx="17868900" cy="646331"/>
          </a:xfrm>
          <a:prstGeom prst="rect">
            <a:avLst/>
          </a:prstGeom>
          <a:noFill/>
        </p:spPr>
        <p:txBody>
          <a:bodyPr wrap="square" rtlCol="0">
            <a:spAutoFit/>
          </a:bodyPr>
          <a:lstStyle/>
          <a:p>
            <a:pPr algn="ctr"/>
            <a:r>
              <a:rPr lang="fr-BE" sz="3600" dirty="0" smtClean="0">
                <a:latin typeface="Times New Roman" panose="02020603050405020304" pitchFamily="18" charset="0"/>
                <a:cs typeface="Times New Roman" panose="02020603050405020304" pitchFamily="18" charset="0"/>
                <a:sym typeface="Wingdings" panose="05000000000000000000" pitchFamily="2" charset="2"/>
              </a:rPr>
              <a:t>Participants : 4 MNS – BSSA 2017 et 2018 – Aucune expérience dans le métier </a:t>
            </a:r>
            <a:endParaRPr lang="fr-BE" sz="3600" dirty="0"/>
          </a:p>
        </p:txBody>
      </p:sp>
      <p:pic>
        <p:nvPicPr>
          <p:cNvPr id="1026" name="Picture 2" descr="IMG_296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1939" y="16963892"/>
            <a:ext cx="4419026" cy="295558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7" name="Image 1"/>
          <p:cNvPicPr>
            <a:picLocks noChangeAspect="1" noChangeArrowheads="1"/>
          </p:cNvPicPr>
          <p:nvPr/>
        </p:nvPicPr>
        <p:blipFill>
          <a:blip r:embed="rId8">
            <a:extLst>
              <a:ext uri="{28A0092B-C50C-407E-A947-70E740481C1C}">
                <a14:useLocalDpi xmlns:a14="http://schemas.microsoft.com/office/drawing/2010/main" val="0"/>
              </a:ext>
            </a:extLst>
          </a:blip>
          <a:srcRect l="5785" t="16470" r="7935" b="15294"/>
          <a:stretch>
            <a:fillRect/>
          </a:stretch>
        </p:blipFill>
        <p:spPr bwMode="auto">
          <a:xfrm>
            <a:off x="7422307" y="16945813"/>
            <a:ext cx="4940666" cy="295330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8" name="Picture 4" descr="IMG_307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950959" y="16963894"/>
            <a:ext cx="3957548" cy="293522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3" name="Rectangle à coins arrondis 22"/>
          <p:cNvSpPr/>
          <p:nvPr/>
        </p:nvSpPr>
        <p:spPr>
          <a:xfrm>
            <a:off x="490364" y="15785065"/>
            <a:ext cx="5842177" cy="6741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BE" sz="3600" b="1" dirty="0" smtClean="0">
                <a:latin typeface="Times New Roman" panose="02020603050405020304" pitchFamily="18" charset="0"/>
                <a:cs typeface="Times New Roman" panose="02020603050405020304" pitchFamily="18" charset="0"/>
              </a:rPr>
              <a:t>T1 -  Surveillance en VR</a:t>
            </a:r>
            <a:endParaRPr lang="fr-BE" sz="3600" b="1" dirty="0">
              <a:latin typeface="Times New Roman" panose="02020603050405020304" pitchFamily="18" charset="0"/>
              <a:cs typeface="Times New Roman" panose="02020603050405020304" pitchFamily="18" charset="0"/>
            </a:endParaRPr>
          </a:p>
        </p:txBody>
      </p:sp>
      <p:sp>
        <p:nvSpPr>
          <p:cNvPr id="27" name="Rectangle à coins arrondis 26"/>
          <p:cNvSpPr/>
          <p:nvPr/>
        </p:nvSpPr>
        <p:spPr>
          <a:xfrm>
            <a:off x="6971552" y="15785064"/>
            <a:ext cx="5842177" cy="6741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BE" sz="3600" b="1" dirty="0" smtClean="0">
                <a:latin typeface="Times New Roman" panose="02020603050405020304" pitchFamily="18" charset="0"/>
                <a:cs typeface="Times New Roman" panose="02020603050405020304" pitchFamily="18" charset="0"/>
              </a:rPr>
              <a:t>T2 -  Vidéo-formation</a:t>
            </a:r>
            <a:endParaRPr lang="fr-BE" sz="3600" b="1" dirty="0">
              <a:latin typeface="Times New Roman" panose="02020603050405020304" pitchFamily="18" charset="0"/>
              <a:cs typeface="Times New Roman" panose="02020603050405020304" pitchFamily="18" charset="0"/>
            </a:endParaRPr>
          </a:p>
        </p:txBody>
      </p:sp>
      <p:sp>
        <p:nvSpPr>
          <p:cNvPr id="28" name="Rectangle à coins arrondis 27"/>
          <p:cNvSpPr/>
          <p:nvPr/>
        </p:nvSpPr>
        <p:spPr>
          <a:xfrm>
            <a:off x="22008645" y="15785063"/>
            <a:ext cx="5842177" cy="6741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BE" sz="3600" b="1" dirty="0" smtClean="0">
                <a:latin typeface="Times New Roman" panose="02020603050405020304" pitchFamily="18" charset="0"/>
                <a:cs typeface="Times New Roman" panose="02020603050405020304" pitchFamily="18" charset="0"/>
              </a:rPr>
              <a:t>T3 -  Surveillance en piscine</a:t>
            </a:r>
            <a:endParaRPr lang="fr-BE" sz="3600" b="1" dirty="0">
              <a:latin typeface="Times New Roman" panose="02020603050405020304" pitchFamily="18" charset="0"/>
              <a:cs typeface="Times New Roman" panose="02020603050405020304" pitchFamily="18" charset="0"/>
            </a:endParaRPr>
          </a:p>
        </p:txBody>
      </p:sp>
      <p:sp>
        <p:nvSpPr>
          <p:cNvPr id="29" name="ZoneTexte 28"/>
          <p:cNvSpPr txBox="1"/>
          <p:nvPr/>
        </p:nvSpPr>
        <p:spPr>
          <a:xfrm>
            <a:off x="11803922" y="20135125"/>
            <a:ext cx="6657599" cy="646331"/>
          </a:xfrm>
          <a:prstGeom prst="rect">
            <a:avLst/>
          </a:prstGeom>
          <a:noFill/>
        </p:spPr>
        <p:txBody>
          <a:bodyPr wrap="square" rtlCol="0">
            <a:spAutoFit/>
          </a:bodyPr>
          <a:lstStyle/>
          <a:p>
            <a:pPr algn="ctr"/>
            <a:r>
              <a:rPr lang="fr-BE" sz="3600" b="1" dirty="0" smtClean="0">
                <a:solidFill>
                  <a:schemeClr val="accent1">
                    <a:lumMod val="75000"/>
                  </a:schemeClr>
                </a:solidFill>
                <a:latin typeface="Times New Roman" panose="02020603050405020304" pitchFamily="18" charset="0"/>
                <a:cs typeface="Times New Roman" panose="02020603050405020304" pitchFamily="18" charset="0"/>
                <a:sym typeface="Wingdings" panose="05000000000000000000" pitchFamily="2" charset="2"/>
              </a:rPr>
              <a:t>Collecte et analyse des données</a:t>
            </a:r>
            <a:endParaRPr lang="fr-BE" sz="3600" b="1" dirty="0">
              <a:solidFill>
                <a:schemeClr val="accent1">
                  <a:lumMod val="75000"/>
                </a:schemeClr>
              </a:solidFill>
            </a:endParaRPr>
          </a:p>
        </p:txBody>
      </p:sp>
      <p:sp>
        <p:nvSpPr>
          <p:cNvPr id="24" name="Flèche droite 23"/>
          <p:cNvSpPr/>
          <p:nvPr/>
        </p:nvSpPr>
        <p:spPr>
          <a:xfrm>
            <a:off x="6202130" y="18174982"/>
            <a:ext cx="639011"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1" name="Flèche droite 30"/>
          <p:cNvSpPr/>
          <p:nvPr/>
        </p:nvSpPr>
        <p:spPr>
          <a:xfrm>
            <a:off x="15763428" y="18174982"/>
            <a:ext cx="3787076"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2" name="ZoneTexte 31"/>
          <p:cNvSpPr txBox="1"/>
          <p:nvPr/>
        </p:nvSpPr>
        <p:spPr>
          <a:xfrm>
            <a:off x="14279211" y="18671480"/>
            <a:ext cx="6712793" cy="646331"/>
          </a:xfrm>
          <a:prstGeom prst="rect">
            <a:avLst/>
          </a:prstGeom>
          <a:noFill/>
        </p:spPr>
        <p:txBody>
          <a:bodyPr wrap="square" rtlCol="0">
            <a:spAutoFit/>
          </a:bodyPr>
          <a:lstStyle/>
          <a:p>
            <a:pPr algn="ctr"/>
            <a:r>
              <a:rPr lang="fr-BE" sz="3600" dirty="0" smtClean="0">
                <a:latin typeface="Times New Roman" panose="02020603050405020304" pitchFamily="18" charset="0"/>
                <a:cs typeface="Times New Roman" panose="02020603050405020304" pitchFamily="18" charset="0"/>
                <a:sym typeface="Wingdings" panose="05000000000000000000" pitchFamily="2" charset="2"/>
              </a:rPr>
              <a:t>Empan temporel : 15 jours</a:t>
            </a:r>
            <a:endParaRPr lang="fr-BE" sz="3600" dirty="0"/>
          </a:p>
        </p:txBody>
      </p:sp>
      <p:sp>
        <p:nvSpPr>
          <p:cNvPr id="25" name="Rectangle 24"/>
          <p:cNvSpPr/>
          <p:nvPr/>
        </p:nvSpPr>
        <p:spPr>
          <a:xfrm>
            <a:off x="0" y="36748716"/>
            <a:ext cx="30600650" cy="285147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endParaRPr lang="fr-BE" sz="4000" b="1" dirty="0" smtClean="0">
              <a:latin typeface="Times New Roman" panose="02020603050405020304" pitchFamily="18" charset="0"/>
              <a:cs typeface="Times New Roman" panose="02020603050405020304" pitchFamily="18" charset="0"/>
            </a:endParaRPr>
          </a:p>
          <a:p>
            <a:pPr algn="just"/>
            <a:endParaRPr lang="fr-BE" sz="4000" b="1" dirty="0">
              <a:latin typeface="Times New Roman" panose="02020603050405020304" pitchFamily="18" charset="0"/>
              <a:cs typeface="Times New Roman" panose="02020603050405020304" pitchFamily="18" charset="0"/>
            </a:endParaRPr>
          </a:p>
          <a:p>
            <a:pPr algn="just"/>
            <a:endParaRPr lang="fr-BE" sz="4000" b="1" dirty="0" smtClean="0">
              <a:latin typeface="Times New Roman" panose="02020603050405020304" pitchFamily="18" charset="0"/>
              <a:cs typeface="Times New Roman" panose="02020603050405020304" pitchFamily="18" charset="0"/>
            </a:endParaRPr>
          </a:p>
          <a:p>
            <a:pPr algn="just"/>
            <a:endParaRPr lang="fr-BE" sz="4000" b="1" dirty="0">
              <a:latin typeface="Times New Roman" panose="02020603050405020304" pitchFamily="18" charset="0"/>
              <a:cs typeface="Times New Roman" panose="02020603050405020304" pitchFamily="18" charset="0"/>
            </a:endParaRPr>
          </a:p>
          <a:p>
            <a:pPr algn="just"/>
            <a:r>
              <a:rPr lang="fr-BE" sz="2800" b="1" dirty="0" smtClean="0">
                <a:latin typeface="Times New Roman" panose="02020603050405020304" pitchFamily="18" charset="0"/>
                <a:cs typeface="Times New Roman" panose="02020603050405020304" pitchFamily="18" charset="0"/>
              </a:rPr>
              <a:t>Références :</a:t>
            </a:r>
          </a:p>
          <a:p>
            <a:pPr marL="571500" lvl="0" indent="-571500" algn="just">
              <a:buFont typeface="Arial" panose="020B0604020202020204" pitchFamily="34" charset="0"/>
              <a:buChar char="•"/>
            </a:pPr>
            <a:r>
              <a:rPr lang="fr-BE" sz="2800" dirty="0" smtClean="0">
                <a:latin typeface="Times New Roman" panose="02020603050405020304" pitchFamily="18" charset="0"/>
                <a:cs typeface="Times New Roman" panose="02020603050405020304" pitchFamily="18" charset="0"/>
              </a:rPr>
              <a:t>(1) Flandin</a:t>
            </a:r>
            <a:r>
              <a:rPr lang="fr-BE" sz="2800" dirty="0">
                <a:latin typeface="Times New Roman" panose="02020603050405020304" pitchFamily="18" charset="0"/>
                <a:cs typeface="Times New Roman" panose="02020603050405020304" pitchFamily="18" charset="0"/>
              </a:rPr>
              <a:t>, S. (2015). </a:t>
            </a:r>
            <a:r>
              <a:rPr lang="fr-BE" sz="2800" i="1" dirty="0">
                <a:latin typeface="Times New Roman" panose="02020603050405020304" pitchFamily="18" charset="0"/>
                <a:cs typeface="Times New Roman" panose="02020603050405020304" pitchFamily="18" charset="0"/>
              </a:rPr>
              <a:t>Analyse de l’activité d’enseignants stagiaires du second degré en situation de vidéoformation autonome : contribution à un programme de recherche technologique en formation</a:t>
            </a:r>
            <a:r>
              <a:rPr lang="fr-BE" sz="2800" dirty="0">
                <a:latin typeface="Times New Roman" panose="02020603050405020304" pitchFamily="18" charset="0"/>
                <a:cs typeface="Times New Roman" panose="02020603050405020304" pitchFamily="18" charset="0"/>
              </a:rPr>
              <a:t> (Thèse de doctorat). Université Blaise Pascal, Clermont-Ferrand. </a:t>
            </a:r>
            <a:endParaRPr lang="fr-BE" sz="2800" dirty="0" smtClean="0">
              <a:latin typeface="Times New Roman" panose="02020603050405020304" pitchFamily="18" charset="0"/>
              <a:cs typeface="Times New Roman" panose="02020603050405020304" pitchFamily="18" charset="0"/>
            </a:endParaRPr>
          </a:p>
          <a:p>
            <a:pPr marL="571500" indent="-571500" algn="just">
              <a:buFont typeface="Arial" panose="020B0604020202020204" pitchFamily="34" charset="0"/>
              <a:buChar char="•"/>
            </a:pPr>
            <a:r>
              <a:rPr lang="fr-BE" sz="2800" dirty="0" smtClean="0">
                <a:latin typeface="Times New Roman" panose="02020603050405020304" pitchFamily="18" charset="0"/>
                <a:cs typeface="Times New Roman" panose="02020603050405020304" pitchFamily="18" charset="0"/>
              </a:rPr>
              <a:t>(2) </a:t>
            </a:r>
            <a:r>
              <a:rPr lang="fr-BE" sz="2800" dirty="0" err="1" smtClean="0">
                <a:latin typeface="Times New Roman" panose="02020603050405020304" pitchFamily="18" charset="0"/>
                <a:cs typeface="Times New Roman" panose="02020603050405020304" pitchFamily="18" charset="0"/>
              </a:rPr>
              <a:t>Lebihain</a:t>
            </a:r>
            <a:r>
              <a:rPr lang="fr-BE" sz="2800" dirty="0">
                <a:latin typeface="Times New Roman" panose="02020603050405020304" pitchFamily="18" charset="0"/>
                <a:cs typeface="Times New Roman" panose="02020603050405020304" pitchFamily="18" charset="0"/>
              </a:rPr>
              <a:t>, P. (2003). Le management de la sécurité dans les piscines publiques : contribution à une étude des limites de l'organisation sécuritaire. </a:t>
            </a:r>
            <a:r>
              <a:rPr lang="fr-BE" sz="2800" i="1" dirty="0" err="1">
                <a:latin typeface="Times New Roman" panose="02020603050405020304" pitchFamily="18" charset="0"/>
                <a:cs typeface="Times New Roman" panose="02020603050405020304" pitchFamily="18" charset="0"/>
              </a:rPr>
              <a:t>Staps</a:t>
            </a:r>
            <a:r>
              <a:rPr lang="fr-BE" sz="2800" dirty="0">
                <a:latin typeface="Times New Roman" panose="02020603050405020304" pitchFamily="18" charset="0"/>
                <a:cs typeface="Times New Roman" panose="02020603050405020304" pitchFamily="18" charset="0"/>
              </a:rPr>
              <a:t>, n</a:t>
            </a:r>
            <a:r>
              <a:rPr lang="fr-BE" sz="2800" baseline="30000" dirty="0">
                <a:latin typeface="Times New Roman" panose="02020603050405020304" pitchFamily="18" charset="0"/>
                <a:cs typeface="Times New Roman" panose="02020603050405020304" pitchFamily="18" charset="0"/>
              </a:rPr>
              <a:t>o</a:t>
            </a:r>
            <a:r>
              <a:rPr lang="fr-BE" sz="2800" dirty="0">
                <a:latin typeface="Times New Roman" panose="02020603050405020304" pitchFamily="18" charset="0"/>
                <a:cs typeface="Times New Roman" panose="02020603050405020304" pitchFamily="18" charset="0"/>
              </a:rPr>
              <a:t> 60, (1), 43-58. doi:10.3917/sta.060.0043</a:t>
            </a:r>
            <a:r>
              <a:rPr lang="fr-BE" sz="2800" dirty="0" smtClean="0">
                <a:latin typeface="Times New Roman" panose="02020603050405020304" pitchFamily="18" charset="0"/>
                <a:cs typeface="Times New Roman" panose="02020603050405020304" pitchFamily="18" charset="0"/>
              </a:rPr>
              <a:t>.</a:t>
            </a:r>
          </a:p>
          <a:p>
            <a:pPr marL="571500" indent="-571500" algn="just">
              <a:buFont typeface="Arial" panose="020B0604020202020204" pitchFamily="34" charset="0"/>
              <a:buChar char="•"/>
            </a:pPr>
            <a:r>
              <a:rPr lang="fr-FR" sz="2800" dirty="0" smtClean="0">
                <a:latin typeface="Times New Roman" panose="02020603050405020304" pitchFamily="18" charset="0"/>
                <a:cs typeface="Times New Roman" panose="02020603050405020304" pitchFamily="18" charset="0"/>
              </a:rPr>
              <a:t>(3) </a:t>
            </a:r>
            <a:r>
              <a:rPr lang="fr-FR" sz="2800" dirty="0" err="1" smtClean="0">
                <a:latin typeface="Times New Roman" panose="02020603050405020304" pitchFamily="18" charset="0"/>
                <a:cs typeface="Times New Roman" panose="02020603050405020304" pitchFamily="18" charset="0"/>
              </a:rPr>
              <a:t>Pastré</a:t>
            </a:r>
            <a:r>
              <a:rPr lang="fr-FR" sz="2800" dirty="0">
                <a:latin typeface="Times New Roman" panose="02020603050405020304" pitchFamily="18" charset="0"/>
                <a:cs typeface="Times New Roman" panose="02020603050405020304" pitchFamily="18" charset="0"/>
              </a:rPr>
              <a:t>, P. (2005). Genèse et identité. In P. </a:t>
            </a:r>
            <a:r>
              <a:rPr lang="fr-FR" sz="2800" dirty="0" err="1">
                <a:latin typeface="Times New Roman" panose="02020603050405020304" pitchFamily="18" charset="0"/>
                <a:cs typeface="Times New Roman" panose="02020603050405020304" pitchFamily="18" charset="0"/>
              </a:rPr>
              <a:t>Rabardel</a:t>
            </a:r>
            <a:r>
              <a:rPr lang="fr-FR" sz="2800" dirty="0">
                <a:latin typeface="Times New Roman" panose="02020603050405020304" pitchFamily="18" charset="0"/>
                <a:cs typeface="Times New Roman" panose="02020603050405020304" pitchFamily="18" charset="0"/>
              </a:rPr>
              <a:t> &amp; P. </a:t>
            </a:r>
            <a:r>
              <a:rPr lang="fr-FR" sz="2800" dirty="0" err="1">
                <a:latin typeface="Times New Roman" panose="02020603050405020304" pitchFamily="18" charset="0"/>
                <a:cs typeface="Times New Roman" panose="02020603050405020304" pitchFamily="18" charset="0"/>
              </a:rPr>
              <a:t>Pastré</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Eds</a:t>
            </a:r>
            <a:r>
              <a:rPr lang="fr-FR" sz="2800" dirty="0">
                <a:latin typeface="Times New Roman" panose="02020603050405020304" pitchFamily="18" charset="0"/>
                <a:cs typeface="Times New Roman" panose="02020603050405020304" pitchFamily="18" charset="0"/>
              </a:rPr>
              <a:t>.), </a:t>
            </a:r>
            <a:r>
              <a:rPr lang="fr-FR" sz="2800" i="1" dirty="0">
                <a:latin typeface="Times New Roman" panose="02020603050405020304" pitchFamily="18" charset="0"/>
                <a:cs typeface="Times New Roman" panose="02020603050405020304" pitchFamily="18" charset="0"/>
              </a:rPr>
              <a:t>Modèles du sujet pour la conception</a:t>
            </a:r>
            <a:r>
              <a:rPr lang="fr-FR" sz="2800" dirty="0">
                <a:latin typeface="Times New Roman" panose="02020603050405020304" pitchFamily="18" charset="0"/>
                <a:cs typeface="Times New Roman" panose="02020603050405020304" pitchFamily="18" charset="0"/>
              </a:rPr>
              <a:t> (pp. 231-259). Toulouse : </a:t>
            </a:r>
            <a:r>
              <a:rPr lang="fr-FR" sz="2800" dirty="0" err="1">
                <a:latin typeface="Times New Roman" panose="02020603050405020304" pitchFamily="18" charset="0"/>
                <a:cs typeface="Times New Roman" panose="02020603050405020304" pitchFamily="18" charset="0"/>
              </a:rPr>
              <a:t>Octarès</a:t>
            </a:r>
            <a:r>
              <a:rPr lang="fr-FR" sz="2800" dirty="0">
                <a:latin typeface="Times New Roman" panose="02020603050405020304" pitchFamily="18" charset="0"/>
                <a:cs typeface="Times New Roman" panose="02020603050405020304" pitchFamily="18" charset="0"/>
              </a:rPr>
              <a:t> Éditions</a:t>
            </a:r>
            <a:r>
              <a:rPr lang="fr-FR" sz="2800" dirty="0" smtClean="0">
                <a:latin typeface="Times New Roman" panose="02020603050405020304" pitchFamily="18" charset="0"/>
                <a:cs typeface="Times New Roman" panose="02020603050405020304" pitchFamily="18" charset="0"/>
              </a:rPr>
              <a:t>.</a:t>
            </a:r>
          </a:p>
          <a:p>
            <a:pPr marL="571500" lvl="0" indent="-571500" algn="just">
              <a:buFont typeface="Arial" panose="020B0604020202020204" pitchFamily="34" charset="0"/>
              <a:buChar char="•"/>
            </a:pPr>
            <a:r>
              <a:rPr lang="fr-BE" sz="2800" dirty="0" smtClean="0">
                <a:latin typeface="Times New Roman" panose="02020603050405020304" pitchFamily="18" charset="0"/>
                <a:cs typeface="Times New Roman" panose="02020603050405020304" pitchFamily="18" charset="0"/>
              </a:rPr>
              <a:t>(4) </a:t>
            </a:r>
            <a:r>
              <a:rPr lang="fr-BE" sz="2800" dirty="0" err="1" smtClean="0">
                <a:latin typeface="Times New Roman" panose="02020603050405020304" pitchFamily="18" charset="0"/>
                <a:cs typeface="Times New Roman" panose="02020603050405020304" pitchFamily="18" charset="0"/>
              </a:rPr>
              <a:t>Pastré</a:t>
            </a:r>
            <a:r>
              <a:rPr lang="fr-BE" sz="2800" dirty="0">
                <a:latin typeface="Times New Roman" panose="02020603050405020304" pitchFamily="18" charset="0"/>
                <a:cs typeface="Times New Roman" panose="02020603050405020304" pitchFamily="18" charset="0"/>
              </a:rPr>
              <a:t>, P. (2011). </a:t>
            </a:r>
            <a:r>
              <a:rPr lang="fr-BE" sz="2800" i="1" dirty="0">
                <a:latin typeface="Times New Roman" panose="02020603050405020304" pitchFamily="18" charset="0"/>
                <a:cs typeface="Times New Roman" panose="02020603050405020304" pitchFamily="18" charset="0"/>
              </a:rPr>
              <a:t>La didactique professionnelle : approche anthropologique du développement chez les adultes</a:t>
            </a:r>
            <a:r>
              <a:rPr lang="fr-BE" sz="2800" dirty="0">
                <a:latin typeface="Times New Roman" panose="02020603050405020304" pitchFamily="18" charset="0"/>
                <a:cs typeface="Times New Roman" panose="02020603050405020304" pitchFamily="18" charset="0"/>
              </a:rPr>
              <a:t>. Paris : Presses Universitaires de France (PUF</a:t>
            </a:r>
            <a:r>
              <a:rPr lang="fr-BE" sz="2800" dirty="0" smtClean="0">
                <a:latin typeface="Times New Roman" panose="02020603050405020304" pitchFamily="18" charset="0"/>
                <a:cs typeface="Times New Roman" panose="02020603050405020304" pitchFamily="18" charset="0"/>
              </a:rPr>
              <a:t>).</a:t>
            </a:r>
          </a:p>
          <a:p>
            <a:pPr marL="571500" lvl="0" indent="-571500" algn="just">
              <a:buFont typeface="Arial" panose="020B0604020202020204" pitchFamily="34" charset="0"/>
              <a:buChar char="•"/>
            </a:pPr>
            <a:endParaRPr lang="fr-BE" sz="4000" dirty="0">
              <a:latin typeface="Times New Roman" panose="02020603050405020304" pitchFamily="18" charset="0"/>
              <a:cs typeface="Times New Roman" panose="02020603050405020304" pitchFamily="18" charset="0"/>
            </a:endParaRPr>
          </a:p>
          <a:p>
            <a:pPr marL="571500" indent="-571500" algn="just">
              <a:buFont typeface="Arial" panose="020B0604020202020204" pitchFamily="34" charset="0"/>
              <a:buChar char="•"/>
            </a:pPr>
            <a:endParaRPr lang="fr-BE" sz="4000" dirty="0">
              <a:latin typeface="Times New Roman" panose="02020603050405020304" pitchFamily="18" charset="0"/>
              <a:cs typeface="Times New Roman" panose="02020603050405020304" pitchFamily="18" charset="0"/>
            </a:endParaRPr>
          </a:p>
          <a:p>
            <a:pPr marL="571500" lvl="0" indent="-571500" algn="just">
              <a:buFont typeface="Arial" panose="020B0604020202020204" pitchFamily="34" charset="0"/>
              <a:buChar char="•"/>
            </a:pPr>
            <a:endParaRPr lang="fr-BE" sz="4000" dirty="0">
              <a:latin typeface="Times New Roman" panose="02020603050405020304" pitchFamily="18" charset="0"/>
              <a:cs typeface="Times New Roman" panose="02020603050405020304" pitchFamily="18" charset="0"/>
            </a:endParaRPr>
          </a:p>
          <a:p>
            <a:pPr algn="just"/>
            <a:endParaRPr lang="fr-BE" sz="4000" dirty="0">
              <a:latin typeface="Times New Roman" panose="02020603050405020304" pitchFamily="18" charset="0"/>
              <a:cs typeface="Times New Roman" panose="02020603050405020304" pitchFamily="18" charset="0"/>
            </a:endParaRPr>
          </a:p>
        </p:txBody>
      </p:sp>
      <p:sp>
        <p:nvSpPr>
          <p:cNvPr id="34" name="ZoneTexte 33"/>
          <p:cNvSpPr txBox="1"/>
          <p:nvPr/>
        </p:nvSpPr>
        <p:spPr>
          <a:xfrm>
            <a:off x="5980351" y="20898162"/>
            <a:ext cx="17868900" cy="1200329"/>
          </a:xfrm>
          <a:prstGeom prst="rect">
            <a:avLst/>
          </a:prstGeom>
          <a:noFill/>
        </p:spPr>
        <p:txBody>
          <a:bodyPr wrap="square" rtlCol="0">
            <a:spAutoFit/>
          </a:bodyPr>
          <a:lstStyle/>
          <a:p>
            <a:pPr algn="ctr"/>
            <a:r>
              <a:rPr lang="fr-BE" sz="3600" dirty="0" smtClean="0">
                <a:latin typeface="Times New Roman" panose="02020603050405020304" pitchFamily="18" charset="0"/>
                <a:cs typeface="Times New Roman" panose="02020603050405020304" pitchFamily="18" charset="0"/>
                <a:sym typeface="Wingdings" panose="05000000000000000000" pitchFamily="2" charset="2"/>
              </a:rPr>
              <a:t>T1 &amp; T2 : Entretien d’auto-confrontation – T3 : Entretien de régulation </a:t>
            </a:r>
          </a:p>
          <a:p>
            <a:pPr algn="ctr"/>
            <a:r>
              <a:rPr lang="fr-BE" sz="3600" dirty="0" smtClean="0">
                <a:latin typeface="Times New Roman" panose="02020603050405020304" pitchFamily="18" charset="0"/>
                <a:cs typeface="Times New Roman" panose="02020603050405020304" pitchFamily="18" charset="0"/>
                <a:sym typeface="Wingdings" panose="05000000000000000000" pitchFamily="2" charset="2"/>
              </a:rPr>
              <a:t>Mise en évidence du modèle opératif du MNS et de ses connaissances professionnelles</a:t>
            </a:r>
            <a:endParaRPr lang="fr-BE" sz="3600" dirty="0"/>
          </a:p>
        </p:txBody>
      </p:sp>
      <p:sp>
        <p:nvSpPr>
          <p:cNvPr id="35" name="ZoneTexte 34"/>
          <p:cNvSpPr txBox="1"/>
          <p:nvPr/>
        </p:nvSpPr>
        <p:spPr>
          <a:xfrm>
            <a:off x="2787479" y="22367974"/>
            <a:ext cx="6657599" cy="646331"/>
          </a:xfrm>
          <a:prstGeom prst="rect">
            <a:avLst/>
          </a:prstGeom>
          <a:noFill/>
        </p:spPr>
        <p:txBody>
          <a:bodyPr wrap="square" rtlCol="0">
            <a:spAutoFit/>
          </a:bodyPr>
          <a:lstStyle/>
          <a:p>
            <a:pPr algn="ctr"/>
            <a:r>
              <a:rPr lang="fr-BE" sz="3600" b="1" dirty="0" smtClean="0">
                <a:solidFill>
                  <a:schemeClr val="accent1">
                    <a:lumMod val="75000"/>
                  </a:schemeClr>
                </a:solidFill>
                <a:latin typeface="Times New Roman" panose="02020603050405020304" pitchFamily="18" charset="0"/>
                <a:cs typeface="Times New Roman" panose="02020603050405020304" pitchFamily="18" charset="0"/>
                <a:sym typeface="Wingdings" panose="05000000000000000000" pitchFamily="2" charset="2"/>
              </a:rPr>
              <a:t>Cadres théoriques</a:t>
            </a:r>
            <a:endParaRPr lang="fr-BE" sz="3600" b="1" dirty="0">
              <a:solidFill>
                <a:schemeClr val="accent1">
                  <a:lumMod val="75000"/>
                </a:schemeClr>
              </a:solidFill>
            </a:endParaRPr>
          </a:p>
        </p:txBody>
      </p:sp>
      <p:sp>
        <p:nvSpPr>
          <p:cNvPr id="36" name="ZoneTexte 35"/>
          <p:cNvSpPr txBox="1"/>
          <p:nvPr/>
        </p:nvSpPr>
        <p:spPr>
          <a:xfrm>
            <a:off x="20250908" y="22408586"/>
            <a:ext cx="6657599" cy="646331"/>
          </a:xfrm>
          <a:prstGeom prst="rect">
            <a:avLst/>
          </a:prstGeom>
          <a:noFill/>
        </p:spPr>
        <p:txBody>
          <a:bodyPr wrap="square" rtlCol="0">
            <a:spAutoFit/>
          </a:bodyPr>
          <a:lstStyle/>
          <a:p>
            <a:pPr algn="ctr"/>
            <a:r>
              <a:rPr lang="fr-BE" sz="3600" b="1" dirty="0" smtClean="0">
                <a:solidFill>
                  <a:schemeClr val="accent1">
                    <a:lumMod val="75000"/>
                  </a:schemeClr>
                </a:solidFill>
                <a:latin typeface="Times New Roman" panose="02020603050405020304" pitchFamily="18" charset="0"/>
                <a:cs typeface="Times New Roman" panose="02020603050405020304" pitchFamily="18" charset="0"/>
                <a:sym typeface="Wingdings" panose="05000000000000000000" pitchFamily="2" charset="2"/>
              </a:rPr>
              <a:t>Résultats et discussion</a:t>
            </a:r>
            <a:endParaRPr lang="fr-BE" sz="3600" b="1" dirty="0">
              <a:solidFill>
                <a:schemeClr val="accent1">
                  <a:lumMod val="75000"/>
                </a:schemeClr>
              </a:solidFill>
            </a:endParaRPr>
          </a:p>
        </p:txBody>
      </p:sp>
      <p:pic>
        <p:nvPicPr>
          <p:cNvPr id="1030" name="Image 1"/>
          <p:cNvPicPr>
            <a:picLocks noChangeAspect="1" noChangeArrowheads="1"/>
          </p:cNvPicPr>
          <p:nvPr/>
        </p:nvPicPr>
        <p:blipFill>
          <a:blip r:embed="rId10">
            <a:extLst>
              <a:ext uri="{28A0092B-C50C-407E-A947-70E740481C1C}">
                <a14:useLocalDpi xmlns:a14="http://schemas.microsoft.com/office/drawing/2010/main" val="0"/>
              </a:ext>
            </a:extLst>
          </a:blip>
          <a:srcRect l="26776" t="27060" r="29752" b="62646"/>
          <a:stretch>
            <a:fillRect/>
          </a:stretch>
        </p:blipFill>
        <p:spPr bwMode="auto">
          <a:xfrm>
            <a:off x="17421191" y="27724827"/>
            <a:ext cx="12079924" cy="1601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ZoneTexte 38"/>
          <p:cNvSpPr txBox="1"/>
          <p:nvPr/>
        </p:nvSpPr>
        <p:spPr>
          <a:xfrm>
            <a:off x="16952150" y="23360013"/>
            <a:ext cx="13202567" cy="615553"/>
          </a:xfrm>
          <a:prstGeom prst="rect">
            <a:avLst/>
          </a:prstGeom>
          <a:noFill/>
        </p:spPr>
        <p:txBody>
          <a:bodyPr wrap="square" rtlCol="0">
            <a:spAutoFit/>
          </a:bodyPr>
          <a:lstStyle/>
          <a:p>
            <a:pPr lvl="0" algn="ctr"/>
            <a:r>
              <a:rPr lang="fr-BE" sz="3400" b="1" dirty="0" smtClean="0">
                <a:latin typeface="Times New Roman" panose="02020603050405020304" pitchFamily="18" charset="0"/>
                <a:cs typeface="Times New Roman" panose="02020603050405020304" pitchFamily="18" charset="0"/>
              </a:rPr>
              <a:t>Q1 - Modélisation de l’activité en </a:t>
            </a:r>
            <a:r>
              <a:rPr lang="fr-BE" sz="3400" b="1" dirty="0">
                <a:latin typeface="Times New Roman" panose="02020603050405020304" pitchFamily="18" charset="0"/>
                <a:cs typeface="Times New Roman" panose="02020603050405020304" pitchFamily="18" charset="0"/>
              </a:rPr>
              <a:t>situation </a:t>
            </a:r>
            <a:r>
              <a:rPr lang="fr-BE" sz="3400" b="1" dirty="0" smtClean="0">
                <a:latin typeface="Times New Roman" panose="02020603050405020304" pitchFamily="18" charset="0"/>
                <a:cs typeface="Times New Roman" panose="02020603050405020304" pitchFamily="18" charset="0"/>
              </a:rPr>
              <a:t>de « vidéo-formation ». </a:t>
            </a:r>
            <a:endParaRPr lang="fr-BE" sz="3400" b="1" dirty="0">
              <a:latin typeface="Times New Roman" panose="02020603050405020304" pitchFamily="18" charset="0"/>
              <a:cs typeface="Times New Roman" panose="02020603050405020304" pitchFamily="18" charset="0"/>
            </a:endParaRPr>
          </a:p>
        </p:txBody>
      </p:sp>
      <p:sp>
        <p:nvSpPr>
          <p:cNvPr id="40" name="ZoneTexte 39"/>
          <p:cNvSpPr txBox="1"/>
          <p:nvPr/>
        </p:nvSpPr>
        <p:spPr>
          <a:xfrm>
            <a:off x="16838014" y="29848229"/>
            <a:ext cx="13202567" cy="615553"/>
          </a:xfrm>
          <a:prstGeom prst="rect">
            <a:avLst/>
          </a:prstGeom>
          <a:noFill/>
        </p:spPr>
        <p:txBody>
          <a:bodyPr wrap="square" rtlCol="0">
            <a:spAutoFit/>
          </a:bodyPr>
          <a:lstStyle/>
          <a:p>
            <a:pPr lvl="0" algn="ctr"/>
            <a:r>
              <a:rPr lang="fr-BE" sz="3400" b="1" dirty="0" smtClean="0">
                <a:latin typeface="Times New Roman" panose="02020603050405020304" pitchFamily="18" charset="0"/>
                <a:cs typeface="Times New Roman" panose="02020603050405020304" pitchFamily="18" charset="0"/>
              </a:rPr>
              <a:t>Q2 - Modélisation du modèle opératif </a:t>
            </a:r>
            <a:r>
              <a:rPr lang="fr-BE" sz="3400" b="1" dirty="0" smtClean="0">
                <a:solidFill>
                  <a:srgbClr val="FF0000"/>
                </a:solidFill>
                <a:latin typeface="Times New Roman" panose="02020603050405020304" pitchFamily="18" charset="0"/>
                <a:cs typeface="Times New Roman" panose="02020603050405020304" pitchFamily="18" charset="0"/>
              </a:rPr>
              <a:t>pré</a:t>
            </a:r>
            <a:r>
              <a:rPr lang="fr-BE" sz="3400" b="1" dirty="0" smtClean="0">
                <a:latin typeface="Times New Roman" panose="02020603050405020304" pitchFamily="18" charset="0"/>
                <a:cs typeface="Times New Roman" panose="02020603050405020304" pitchFamily="18" charset="0"/>
              </a:rPr>
              <a:t> et post formation. </a:t>
            </a:r>
            <a:endParaRPr lang="fr-BE" sz="3400" b="1" dirty="0">
              <a:latin typeface="Times New Roman" panose="02020603050405020304" pitchFamily="18" charset="0"/>
              <a:cs typeface="Times New Roman" panose="02020603050405020304" pitchFamily="18" charset="0"/>
            </a:endParaRPr>
          </a:p>
        </p:txBody>
      </p:sp>
      <p:pic>
        <p:nvPicPr>
          <p:cNvPr id="1031" name="Image 1"/>
          <p:cNvPicPr>
            <a:picLocks noChangeAspect="1" noChangeArrowheads="1"/>
          </p:cNvPicPr>
          <p:nvPr/>
        </p:nvPicPr>
        <p:blipFill>
          <a:blip r:embed="rId11">
            <a:extLst>
              <a:ext uri="{28A0092B-C50C-407E-A947-70E740481C1C}">
                <a14:useLocalDpi xmlns:a14="http://schemas.microsoft.com/office/drawing/2010/main" val="0"/>
              </a:ext>
            </a:extLst>
          </a:blip>
          <a:srcRect l="26942" t="79706" r="28201" b="9117"/>
          <a:stretch>
            <a:fillRect/>
          </a:stretch>
        </p:blipFill>
        <p:spPr bwMode="auto">
          <a:xfrm>
            <a:off x="17421191" y="24239022"/>
            <a:ext cx="12036214" cy="1733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ZoneTexte 41"/>
          <p:cNvSpPr txBox="1"/>
          <p:nvPr/>
        </p:nvSpPr>
        <p:spPr>
          <a:xfrm>
            <a:off x="18908645" y="26236031"/>
            <a:ext cx="10823531" cy="1200329"/>
          </a:xfrm>
          <a:prstGeom prst="rect">
            <a:avLst/>
          </a:prstGeom>
          <a:noFill/>
        </p:spPr>
        <p:txBody>
          <a:bodyPr wrap="square" rtlCol="0">
            <a:spAutoFit/>
          </a:bodyPr>
          <a:lstStyle/>
          <a:p>
            <a:pPr algn="ctr"/>
            <a:r>
              <a:rPr lang="fr-BE" sz="3600" dirty="0" smtClean="0">
                <a:latin typeface="Times New Roman" panose="02020603050405020304" pitchFamily="18" charset="0"/>
                <a:cs typeface="Times New Roman" panose="02020603050405020304" pitchFamily="18" charset="0"/>
                <a:sym typeface="Wingdings" panose="05000000000000000000" pitchFamily="2" charset="2"/>
              </a:rPr>
              <a:t>Utilisation de la plateforme </a:t>
            </a:r>
            <a:r>
              <a:rPr lang="fr-BE" sz="3600" b="1" u="sng" dirty="0" smtClean="0">
                <a:latin typeface="Times New Roman" panose="02020603050405020304" pitchFamily="18" charset="0"/>
                <a:cs typeface="Times New Roman" panose="02020603050405020304" pitchFamily="18" charset="0"/>
                <a:sym typeface="Wingdings" panose="05000000000000000000" pitchFamily="2" charset="2"/>
              </a:rPr>
              <a:t>dans un but d’apprentissage </a:t>
            </a:r>
            <a:r>
              <a:rPr lang="fr-BE" sz="3600" dirty="0" smtClean="0">
                <a:latin typeface="Times New Roman" panose="02020603050405020304" pitchFamily="18" charset="0"/>
                <a:cs typeface="Times New Roman" panose="02020603050405020304" pitchFamily="18" charset="0"/>
                <a:sym typeface="Wingdings" panose="05000000000000000000" pitchFamily="2" charset="2"/>
              </a:rPr>
              <a:t>et non pas de manière contemplative.</a:t>
            </a:r>
            <a:endParaRPr lang="fr-BE" sz="3600" dirty="0"/>
          </a:p>
        </p:txBody>
      </p:sp>
      <p:pic>
        <p:nvPicPr>
          <p:cNvPr id="43" name="Image 42" descr="attention.png"/>
          <p:cNvPicPr>
            <a:picLocks noChangeAspect="1"/>
          </p:cNvPicPr>
          <p:nvPr/>
        </p:nvPicPr>
        <p:blipFill>
          <a:blip r:embed="rId12" cstate="print"/>
          <a:stretch>
            <a:fillRect/>
          </a:stretch>
        </p:blipFill>
        <p:spPr>
          <a:xfrm>
            <a:off x="18175778" y="26493293"/>
            <a:ext cx="792088" cy="657379"/>
          </a:xfrm>
          <a:prstGeom prst="rect">
            <a:avLst/>
          </a:prstGeom>
        </p:spPr>
      </p:pic>
      <p:pic>
        <p:nvPicPr>
          <p:cNvPr id="1032" name="Image 1"/>
          <p:cNvPicPr>
            <a:picLocks noChangeAspect="1" noChangeArrowheads="1"/>
          </p:cNvPicPr>
          <p:nvPr/>
        </p:nvPicPr>
        <p:blipFill>
          <a:blip r:embed="rId13">
            <a:extLst>
              <a:ext uri="{28A0092B-C50C-407E-A947-70E740481C1C}">
                <a14:useLocalDpi xmlns:a14="http://schemas.microsoft.com/office/drawing/2010/main" val="0"/>
              </a:ext>
            </a:extLst>
          </a:blip>
          <a:srcRect l="26942" t="26764" r="28430" b="39706"/>
          <a:stretch>
            <a:fillRect/>
          </a:stretch>
        </p:blipFill>
        <p:spPr bwMode="auto">
          <a:xfrm>
            <a:off x="17649463" y="30748702"/>
            <a:ext cx="11807942" cy="3534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ZoneTexte 44"/>
          <p:cNvSpPr txBox="1"/>
          <p:nvPr/>
        </p:nvSpPr>
        <p:spPr>
          <a:xfrm>
            <a:off x="19084969" y="34448157"/>
            <a:ext cx="10823531" cy="2062103"/>
          </a:xfrm>
          <a:prstGeom prst="rect">
            <a:avLst/>
          </a:prstGeom>
          <a:noFill/>
        </p:spPr>
        <p:txBody>
          <a:bodyPr wrap="square" rtlCol="0">
            <a:spAutoFit/>
          </a:bodyPr>
          <a:lstStyle/>
          <a:p>
            <a:pPr marL="571500" indent="-571500" algn="just">
              <a:buFont typeface="Arial" panose="020B0604020202020204" pitchFamily="34" charset="0"/>
              <a:buChar char="•"/>
            </a:pPr>
            <a:r>
              <a:rPr lang="fr-BE" sz="3200" dirty="0" smtClean="0">
                <a:latin typeface="Times New Roman" panose="02020603050405020304" pitchFamily="18" charset="0"/>
                <a:cs typeface="Times New Roman" panose="02020603050405020304" pitchFamily="18" charset="0"/>
                <a:sym typeface="Wingdings" panose="05000000000000000000" pitchFamily="2" charset="2"/>
              </a:rPr>
              <a:t>Développement d’un nouveau concept pragmatique ;</a:t>
            </a:r>
          </a:p>
          <a:p>
            <a:pPr marL="571500" indent="-571500" algn="just">
              <a:buFont typeface="Arial" panose="020B0604020202020204" pitchFamily="34" charset="0"/>
              <a:buChar char="•"/>
            </a:pPr>
            <a:r>
              <a:rPr lang="fr-BE" sz="3200" dirty="0" smtClean="0">
                <a:latin typeface="Times New Roman" panose="02020603050405020304" pitchFamily="18" charset="0"/>
                <a:cs typeface="Times New Roman" panose="02020603050405020304" pitchFamily="18" charset="0"/>
                <a:sym typeface="Wingdings" panose="05000000000000000000" pitchFamily="2" charset="2"/>
              </a:rPr>
              <a:t>Développement de nouvelles stratégies d’action ;</a:t>
            </a:r>
          </a:p>
          <a:p>
            <a:pPr marL="571500" indent="-571500" algn="just">
              <a:buFont typeface="Arial" panose="020B0604020202020204" pitchFamily="34" charset="0"/>
              <a:buChar char="•"/>
            </a:pPr>
            <a:r>
              <a:rPr lang="fr-BE" sz="3200" dirty="0" smtClean="0">
                <a:latin typeface="Times New Roman" panose="02020603050405020304" pitchFamily="18" charset="0"/>
                <a:cs typeface="Times New Roman" panose="02020603050405020304" pitchFamily="18" charset="0"/>
                <a:sym typeface="Wingdings" panose="05000000000000000000" pitchFamily="2" charset="2"/>
              </a:rPr>
              <a:t>Le dispositif permet l’acquisition de nouvelles connaissances ainsi que la réélaboration de connaissances « déjà là ». </a:t>
            </a:r>
            <a:endParaRPr lang="fr-BE" sz="3200" dirty="0"/>
          </a:p>
        </p:txBody>
      </p:sp>
      <p:pic>
        <p:nvPicPr>
          <p:cNvPr id="46" name="Image 45" descr="attention.png"/>
          <p:cNvPicPr>
            <a:picLocks noChangeAspect="1"/>
          </p:cNvPicPr>
          <p:nvPr/>
        </p:nvPicPr>
        <p:blipFill>
          <a:blip r:embed="rId12" cstate="print"/>
          <a:stretch>
            <a:fillRect/>
          </a:stretch>
        </p:blipFill>
        <p:spPr>
          <a:xfrm>
            <a:off x="18175778" y="34920004"/>
            <a:ext cx="792088" cy="657379"/>
          </a:xfrm>
          <a:prstGeom prst="rect">
            <a:avLst/>
          </a:prstGeom>
        </p:spPr>
      </p:pic>
      <p:sp>
        <p:nvSpPr>
          <p:cNvPr id="26" name="Flèche vers le bas 25"/>
          <p:cNvSpPr/>
          <p:nvPr/>
        </p:nvSpPr>
        <p:spPr>
          <a:xfrm>
            <a:off x="3212321" y="20135125"/>
            <a:ext cx="398261" cy="32248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8" name="Flèche vers le bas 47"/>
          <p:cNvSpPr/>
          <p:nvPr/>
        </p:nvSpPr>
        <p:spPr>
          <a:xfrm>
            <a:off x="9869920" y="22048823"/>
            <a:ext cx="385510" cy="13111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1" name="ZoneTexte 50"/>
          <p:cNvSpPr txBox="1"/>
          <p:nvPr/>
        </p:nvSpPr>
        <p:spPr>
          <a:xfrm>
            <a:off x="3003741" y="32610139"/>
            <a:ext cx="6657599" cy="646331"/>
          </a:xfrm>
          <a:prstGeom prst="rect">
            <a:avLst/>
          </a:prstGeom>
          <a:noFill/>
        </p:spPr>
        <p:txBody>
          <a:bodyPr wrap="square" rtlCol="0">
            <a:spAutoFit/>
          </a:bodyPr>
          <a:lstStyle/>
          <a:p>
            <a:pPr algn="ctr"/>
            <a:r>
              <a:rPr lang="fr-BE" sz="3600" b="1" dirty="0" smtClean="0">
                <a:solidFill>
                  <a:schemeClr val="accent1">
                    <a:lumMod val="75000"/>
                  </a:schemeClr>
                </a:solidFill>
                <a:latin typeface="Times New Roman" panose="02020603050405020304" pitchFamily="18" charset="0"/>
                <a:cs typeface="Times New Roman" panose="02020603050405020304" pitchFamily="18" charset="0"/>
                <a:sym typeface="Wingdings" panose="05000000000000000000" pitchFamily="2" charset="2"/>
              </a:rPr>
              <a:t>Limites &amp; Perspectives</a:t>
            </a:r>
            <a:endParaRPr lang="fr-BE" sz="3600" b="1" dirty="0">
              <a:solidFill>
                <a:schemeClr val="accent1">
                  <a:lumMod val="75000"/>
                </a:schemeClr>
              </a:solidFill>
            </a:endParaRPr>
          </a:p>
        </p:txBody>
      </p:sp>
      <p:sp>
        <p:nvSpPr>
          <p:cNvPr id="54" name="ZoneTexte 53"/>
          <p:cNvSpPr txBox="1"/>
          <p:nvPr/>
        </p:nvSpPr>
        <p:spPr>
          <a:xfrm>
            <a:off x="8496299" y="23837914"/>
            <a:ext cx="7454047" cy="2677656"/>
          </a:xfrm>
          <a:prstGeom prst="rect">
            <a:avLst/>
          </a:prstGeom>
          <a:noFill/>
        </p:spPr>
        <p:txBody>
          <a:bodyPr wrap="square" rtlCol="0">
            <a:spAutoFit/>
          </a:bodyPr>
          <a:lstStyle/>
          <a:p>
            <a:pPr algn="just"/>
            <a:r>
              <a:rPr lang="fr-BE" sz="2800" dirty="0" smtClean="0">
                <a:latin typeface="Times New Roman" panose="02020603050405020304" pitchFamily="18" charset="0"/>
                <a:cs typeface="Times New Roman" panose="02020603050405020304" pitchFamily="18" charset="0"/>
                <a:sym typeface="Wingdings" panose="05000000000000000000" pitchFamily="2" charset="2"/>
              </a:rPr>
              <a:t>Dans une approche </a:t>
            </a:r>
            <a:r>
              <a:rPr lang="fr-BE" sz="2800" b="1" dirty="0" err="1" smtClean="0">
                <a:latin typeface="Times New Roman" panose="02020603050405020304" pitchFamily="18" charset="0"/>
                <a:cs typeface="Times New Roman" panose="02020603050405020304" pitchFamily="18" charset="0"/>
                <a:sym typeface="Wingdings" panose="05000000000000000000" pitchFamily="2" charset="2"/>
              </a:rPr>
              <a:t>énactive</a:t>
            </a:r>
            <a:r>
              <a:rPr lang="fr-BE" sz="2800" dirty="0" smtClean="0">
                <a:latin typeface="Times New Roman" panose="02020603050405020304" pitchFamily="18" charset="0"/>
                <a:cs typeface="Times New Roman" panose="02020603050405020304" pitchFamily="18" charset="0"/>
                <a:sym typeface="Wingdings" panose="05000000000000000000" pitchFamily="2" charset="2"/>
              </a:rPr>
              <a:t> (1), l’aménagement de l’environnement consiste à rendre l’activité habituelle de l’opérateur inadéquate (</a:t>
            </a:r>
            <a:r>
              <a:rPr lang="fr-BE" sz="2800" smtClean="0">
                <a:latin typeface="Times New Roman" panose="02020603050405020304" pitchFamily="18" charset="0"/>
                <a:cs typeface="Times New Roman" panose="02020603050405020304" pitchFamily="18" charset="0"/>
                <a:sym typeface="Wingdings" panose="05000000000000000000" pitchFamily="2" charset="2"/>
              </a:rPr>
              <a:t>a) ; </a:t>
            </a:r>
            <a:r>
              <a:rPr lang="fr-BE" sz="2800" dirty="0" smtClean="0">
                <a:latin typeface="Times New Roman" panose="02020603050405020304" pitchFamily="18" charset="0"/>
                <a:cs typeface="Times New Roman" panose="02020603050405020304" pitchFamily="18" charset="0"/>
                <a:sym typeface="Wingdings" panose="05000000000000000000" pitchFamily="2" charset="2"/>
              </a:rPr>
              <a:t>le MNS perçoit donc que des changements sont nécessaires (b) et des transformations de longue durée peuvent être initiées (c). </a:t>
            </a:r>
            <a:endParaRPr lang="fr-BE" sz="2800" dirty="0"/>
          </a:p>
        </p:txBody>
      </p:sp>
      <p:sp>
        <p:nvSpPr>
          <p:cNvPr id="55" name="ZoneTexte 54"/>
          <p:cNvSpPr txBox="1"/>
          <p:nvPr/>
        </p:nvSpPr>
        <p:spPr>
          <a:xfrm>
            <a:off x="8496299" y="29675774"/>
            <a:ext cx="7454048" cy="2677656"/>
          </a:xfrm>
          <a:prstGeom prst="rect">
            <a:avLst/>
          </a:prstGeom>
          <a:noFill/>
        </p:spPr>
        <p:txBody>
          <a:bodyPr wrap="square" rtlCol="0">
            <a:spAutoFit/>
          </a:bodyPr>
          <a:lstStyle/>
          <a:p>
            <a:pPr algn="just"/>
            <a:r>
              <a:rPr lang="fr-BE" sz="2800" dirty="0" smtClean="0">
                <a:latin typeface="Times New Roman" panose="02020603050405020304" pitchFamily="18" charset="0"/>
                <a:cs typeface="Times New Roman" panose="02020603050405020304" pitchFamily="18" charset="0"/>
                <a:sym typeface="Wingdings" panose="05000000000000000000" pitchFamily="2" charset="2"/>
              </a:rPr>
              <a:t>Le MNS a utilisé la plateforme de manière autonome sans aucune médiation. Cette plateforme était dédiée à 4 situations professionnelles typiques caractérisées par des exemples vidéo d’un MNS expérimenté, d’un expert de la ligue de sauvetage et d’un MNS novice. </a:t>
            </a:r>
            <a:endParaRPr lang="fr-BE" sz="2800" dirty="0"/>
          </a:p>
        </p:txBody>
      </p:sp>
      <p:pic>
        <p:nvPicPr>
          <p:cNvPr id="1034" name="Image 1"/>
          <p:cNvPicPr>
            <a:picLocks noChangeAspect="1" noChangeArrowheads="1"/>
          </p:cNvPicPr>
          <p:nvPr/>
        </p:nvPicPr>
        <p:blipFill>
          <a:blip r:embed="rId14">
            <a:extLst>
              <a:ext uri="{28A0092B-C50C-407E-A947-70E740481C1C}">
                <a14:useLocalDpi xmlns:a14="http://schemas.microsoft.com/office/drawing/2010/main" val="0"/>
              </a:ext>
            </a:extLst>
          </a:blip>
          <a:srcRect l="35538" t="30000" r="35941" b="33235"/>
          <a:stretch>
            <a:fillRect/>
          </a:stretch>
        </p:blipFill>
        <p:spPr bwMode="auto">
          <a:xfrm>
            <a:off x="2134779" y="26327640"/>
            <a:ext cx="3697591" cy="267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ZoneTexte 57"/>
          <p:cNvSpPr txBox="1"/>
          <p:nvPr/>
        </p:nvSpPr>
        <p:spPr>
          <a:xfrm>
            <a:off x="490364" y="23828627"/>
            <a:ext cx="7454047" cy="2246769"/>
          </a:xfrm>
          <a:prstGeom prst="rect">
            <a:avLst/>
          </a:prstGeom>
          <a:noFill/>
        </p:spPr>
        <p:txBody>
          <a:bodyPr wrap="square" rtlCol="0">
            <a:spAutoFit/>
          </a:bodyPr>
          <a:lstStyle/>
          <a:p>
            <a:pPr algn="just"/>
            <a:r>
              <a:rPr lang="fr-BE" sz="2800" dirty="0" smtClean="0">
                <a:latin typeface="Times New Roman" panose="02020603050405020304" pitchFamily="18" charset="0"/>
                <a:cs typeface="Times New Roman" panose="02020603050405020304" pitchFamily="18" charset="0"/>
                <a:sym typeface="Wingdings" panose="05000000000000000000" pitchFamily="2" charset="2"/>
              </a:rPr>
              <a:t>En s’inscrivant dans le cadre de </a:t>
            </a:r>
            <a:r>
              <a:rPr lang="fr-BE" sz="2800" b="1" dirty="0" smtClean="0">
                <a:latin typeface="Times New Roman" panose="02020603050405020304" pitchFamily="18" charset="0"/>
                <a:cs typeface="Times New Roman" panose="02020603050405020304" pitchFamily="18" charset="0"/>
                <a:sym typeface="Wingdings" panose="05000000000000000000" pitchFamily="2" charset="2"/>
              </a:rPr>
              <a:t>la conceptualisation dans l’action </a:t>
            </a:r>
            <a:r>
              <a:rPr lang="fr-BE" sz="2800" dirty="0" smtClean="0">
                <a:latin typeface="Times New Roman" panose="02020603050405020304" pitchFamily="18" charset="0"/>
                <a:cs typeface="Times New Roman" panose="02020603050405020304" pitchFamily="18" charset="0"/>
                <a:sym typeface="Wingdings" panose="05000000000000000000" pitchFamily="2" charset="2"/>
              </a:rPr>
              <a:t>(4), l’objectif du formateur est, d’abord, d’identifier les invariants opératoires, partie intelligible du schème, utilisés par le MNS pour orienter son action. </a:t>
            </a:r>
            <a:endParaRPr lang="fr-BE" sz="2800" dirty="0"/>
          </a:p>
        </p:txBody>
      </p:sp>
      <p:sp>
        <p:nvSpPr>
          <p:cNvPr id="59" name="ZoneTexte 58"/>
          <p:cNvSpPr txBox="1"/>
          <p:nvPr/>
        </p:nvSpPr>
        <p:spPr>
          <a:xfrm>
            <a:off x="490363" y="29407248"/>
            <a:ext cx="7454048" cy="3108543"/>
          </a:xfrm>
          <a:prstGeom prst="rect">
            <a:avLst/>
          </a:prstGeom>
          <a:noFill/>
        </p:spPr>
        <p:txBody>
          <a:bodyPr wrap="square" rtlCol="0">
            <a:spAutoFit/>
          </a:bodyPr>
          <a:lstStyle/>
          <a:p>
            <a:pPr algn="just"/>
            <a:r>
              <a:rPr lang="fr-BE" sz="2800" dirty="0" smtClean="0">
                <a:latin typeface="Times New Roman" panose="02020603050405020304" pitchFamily="18" charset="0"/>
                <a:cs typeface="Times New Roman" panose="02020603050405020304" pitchFamily="18" charset="0"/>
                <a:sym typeface="Wingdings" panose="05000000000000000000" pitchFamily="2" charset="2"/>
              </a:rPr>
              <a:t>L’entretien de régulation est une boucle qui commence par l’observation de sa propre action pour ensuite en délibérer et tenter de trouver, ensemble, des pistes de régulation. Cette démarche peut, potentiellement, déséquilibrer le modèle opératif  du MNS en vue d’amorcer un moment de genèse opérative (3). </a:t>
            </a:r>
            <a:endParaRPr lang="fr-BE" sz="2800" dirty="0"/>
          </a:p>
        </p:txBody>
      </p:sp>
      <p:sp>
        <p:nvSpPr>
          <p:cNvPr id="60" name="ZoneTexte 59"/>
          <p:cNvSpPr txBox="1"/>
          <p:nvPr/>
        </p:nvSpPr>
        <p:spPr>
          <a:xfrm>
            <a:off x="350740" y="33309010"/>
            <a:ext cx="15580078" cy="3046988"/>
          </a:xfrm>
          <a:prstGeom prst="rect">
            <a:avLst/>
          </a:prstGeom>
          <a:noFill/>
        </p:spPr>
        <p:txBody>
          <a:bodyPr wrap="square" rtlCol="0">
            <a:spAutoFit/>
          </a:bodyPr>
          <a:lstStyle/>
          <a:p>
            <a:pPr marL="571500" indent="-571500" algn="just">
              <a:buFont typeface="Arial" panose="020B0604020202020204" pitchFamily="34" charset="0"/>
              <a:buChar char="•"/>
            </a:pPr>
            <a:r>
              <a:rPr lang="fr-BE" sz="3200" dirty="0" smtClean="0">
                <a:latin typeface="Times New Roman" panose="02020603050405020304" pitchFamily="18" charset="0"/>
                <a:cs typeface="Times New Roman" panose="02020603050405020304" pitchFamily="18" charset="0"/>
                <a:sym typeface="Wingdings" panose="05000000000000000000" pitchFamily="2" charset="2"/>
              </a:rPr>
              <a:t>Nécessité de reproduire l’étude avec plus de sujets (a) et de profils différents (b) ;</a:t>
            </a:r>
          </a:p>
          <a:p>
            <a:pPr marL="571500" indent="-571500" algn="just">
              <a:buFont typeface="Arial" panose="020B0604020202020204" pitchFamily="34" charset="0"/>
              <a:buChar char="•"/>
            </a:pPr>
            <a:r>
              <a:rPr lang="fr-BE" sz="3200" dirty="0" smtClean="0">
                <a:latin typeface="Times New Roman" panose="02020603050405020304" pitchFamily="18" charset="0"/>
                <a:cs typeface="Times New Roman" panose="02020603050405020304" pitchFamily="18" charset="0"/>
                <a:sym typeface="Wingdings" panose="05000000000000000000" pitchFamily="2" charset="2"/>
              </a:rPr>
              <a:t>Le processus de recherche n’a pas (encore) fait l’objet d’une analyse</a:t>
            </a:r>
            <a:r>
              <a:rPr lang="fr-BE" sz="3200" dirty="0">
                <a:latin typeface="Times New Roman" panose="02020603050405020304" pitchFamily="18" charset="0"/>
                <a:cs typeface="Times New Roman" panose="02020603050405020304" pitchFamily="18" charset="0"/>
                <a:sym typeface="Wingdings" panose="05000000000000000000" pitchFamily="2" charset="2"/>
              </a:rPr>
              <a:t> </a:t>
            </a:r>
            <a:r>
              <a:rPr lang="fr-BE" sz="3200" dirty="0" smtClean="0">
                <a:latin typeface="Times New Roman" panose="02020603050405020304" pitchFamily="18" charset="0"/>
                <a:cs typeface="Times New Roman" panose="02020603050405020304" pitchFamily="18" charset="0"/>
                <a:sym typeface="Wingdings" panose="05000000000000000000" pitchFamily="2" charset="2"/>
              </a:rPr>
              <a:t>;</a:t>
            </a:r>
          </a:p>
          <a:p>
            <a:pPr marL="571500" indent="-571500" algn="just">
              <a:buFont typeface="Arial" panose="020B0604020202020204" pitchFamily="34" charset="0"/>
              <a:buChar char="•"/>
            </a:pPr>
            <a:r>
              <a:rPr lang="fr-BE" sz="3200" dirty="0" smtClean="0">
                <a:latin typeface="Times New Roman" panose="02020603050405020304" pitchFamily="18" charset="0"/>
                <a:cs typeface="Times New Roman" panose="02020603050405020304" pitchFamily="18" charset="0"/>
                <a:sym typeface="Wingdings" panose="05000000000000000000" pitchFamily="2" charset="2"/>
              </a:rPr>
              <a:t>Augmentation de la qualité de la recherche par un traitement des données par plusieurs chercheurs (a) et après un entrainement à l’utilisation du cadre d’analyse de l’</a:t>
            </a:r>
            <a:r>
              <a:rPr lang="fr-BE" sz="3200" dirty="0" err="1" smtClean="0">
                <a:latin typeface="Times New Roman" panose="02020603050405020304" pitchFamily="18" charset="0"/>
                <a:cs typeface="Times New Roman" panose="02020603050405020304" pitchFamily="18" charset="0"/>
                <a:sym typeface="Wingdings" panose="05000000000000000000" pitchFamily="2" charset="2"/>
              </a:rPr>
              <a:t>énaction</a:t>
            </a:r>
            <a:r>
              <a:rPr lang="fr-BE" sz="3200" dirty="0" smtClean="0">
                <a:latin typeface="Times New Roman" panose="02020603050405020304" pitchFamily="18" charset="0"/>
                <a:cs typeface="Times New Roman" panose="02020603050405020304" pitchFamily="18" charset="0"/>
                <a:sym typeface="Wingdings" panose="05000000000000000000" pitchFamily="2" charset="2"/>
              </a:rPr>
              <a:t> (b) ; </a:t>
            </a:r>
          </a:p>
          <a:p>
            <a:pPr marL="571500" indent="-571500" algn="just">
              <a:buFont typeface="Arial" panose="020B0604020202020204" pitchFamily="34" charset="0"/>
              <a:buChar char="•"/>
            </a:pPr>
            <a:r>
              <a:rPr lang="fr-BE" sz="3200" dirty="0" smtClean="0">
                <a:latin typeface="Times New Roman" panose="02020603050405020304" pitchFamily="18" charset="0"/>
                <a:cs typeface="Times New Roman" panose="02020603050405020304" pitchFamily="18" charset="0"/>
              </a:rPr>
              <a:t>Comparer une population suivant le cursus classique avec une population suivant cette formation.</a:t>
            </a:r>
            <a:endParaRPr lang="fr-BE" sz="3200" dirty="0">
              <a:latin typeface="Times New Roman" panose="02020603050405020304" pitchFamily="18" charset="0"/>
              <a:cs typeface="Times New Roman" panose="02020603050405020304" pitchFamily="18" charset="0"/>
            </a:endParaRPr>
          </a:p>
        </p:txBody>
      </p:sp>
      <p:cxnSp>
        <p:nvCxnSpPr>
          <p:cNvPr id="44" name="Connecteur droit 43"/>
          <p:cNvCxnSpPr/>
          <p:nvPr/>
        </p:nvCxnSpPr>
        <p:spPr>
          <a:xfrm>
            <a:off x="490364" y="16758727"/>
            <a:ext cx="0" cy="3621819"/>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a:off x="490364" y="20380546"/>
            <a:ext cx="27219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Connecteur droit 51"/>
          <p:cNvCxnSpPr/>
          <p:nvPr/>
        </p:nvCxnSpPr>
        <p:spPr>
          <a:xfrm>
            <a:off x="490363" y="16758727"/>
            <a:ext cx="218807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Connecteur droit 55"/>
          <p:cNvCxnSpPr/>
          <p:nvPr/>
        </p:nvCxnSpPr>
        <p:spPr>
          <a:xfrm flipV="1">
            <a:off x="22371092" y="16459200"/>
            <a:ext cx="0" cy="299527"/>
          </a:xfrm>
          <a:prstGeom prst="line">
            <a:avLst/>
          </a:prstGeom>
        </p:spPr>
        <p:style>
          <a:lnRef idx="1">
            <a:schemeClr val="accent1"/>
          </a:lnRef>
          <a:fillRef idx="0">
            <a:schemeClr val="accent1"/>
          </a:fillRef>
          <a:effectRef idx="0">
            <a:schemeClr val="accent1"/>
          </a:effectRef>
          <a:fontRef idx="minor">
            <a:schemeClr val="tx1"/>
          </a:fontRef>
        </p:style>
      </p:cxnSp>
      <p:pic>
        <p:nvPicPr>
          <p:cNvPr id="8" name="Image 1"/>
          <p:cNvPicPr>
            <a:picLocks noChangeAspect="1" noChangeArrowheads="1"/>
          </p:cNvPicPr>
          <p:nvPr/>
        </p:nvPicPr>
        <p:blipFill>
          <a:blip r:embed="rId15">
            <a:extLst>
              <a:ext uri="{28A0092B-C50C-407E-A947-70E740481C1C}">
                <a14:useLocalDpi xmlns:a14="http://schemas.microsoft.com/office/drawing/2010/main" val="0"/>
              </a:ext>
            </a:extLst>
          </a:blip>
          <a:srcRect l="37190" t="39412" r="38016" b="35001"/>
          <a:stretch>
            <a:fillRect/>
          </a:stretch>
        </p:blipFill>
        <p:spPr bwMode="auto">
          <a:xfrm>
            <a:off x="9787712" y="26577097"/>
            <a:ext cx="5166638" cy="299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582082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1766</TotalTime>
  <Words>509</Words>
  <Application>Microsoft Office PowerPoint</Application>
  <PresentationFormat>Personnalisé</PresentationFormat>
  <Paragraphs>60</Paragraphs>
  <Slides>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vt:i4>
      </vt:variant>
    </vt:vector>
  </HeadingPairs>
  <TitlesOfParts>
    <vt:vector size="7" baseType="lpstr">
      <vt:lpstr>Arial</vt:lpstr>
      <vt:lpstr>Calibri</vt:lpstr>
      <vt:lpstr>Calibri Light</vt:lpstr>
      <vt:lpstr>Times New Roman</vt:lpstr>
      <vt:lpstr>Wingdings</vt:lpstr>
      <vt:lpstr>Thème Office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mcloes</cp:lastModifiedBy>
  <cp:revision>81</cp:revision>
  <dcterms:created xsi:type="dcterms:W3CDTF">2018-02-11T20:53:58Z</dcterms:created>
  <dcterms:modified xsi:type="dcterms:W3CDTF">2019-04-08T22:32:14Z</dcterms:modified>
</cp:coreProperties>
</file>