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30275213" cy="42803763"/>
  <p:notesSz cx="7105650" cy="10239375"/>
  <p:embeddedFontLst>
    <p:embeddedFont>
      <p:font typeface="KG Summer Sunshine" panose="020B0604020202020204" charset="0"/>
      <p:regular r:id="rId3"/>
    </p:embeddedFont>
    <p:embeddedFont>
      <p:font typeface="Alexis Marie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risten ITC" panose="03050502040202030202" pitchFamily="66" charset="0"/>
      <p:regular r:id="rId9"/>
    </p:embeddedFont>
    <p:embeddedFont>
      <p:font typeface="Amandine" panose="020B0604020202020204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2838" y="16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204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4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438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18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5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940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71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290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647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822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075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6BB5-6C6E-46F9-BCAF-AF3D5BE2D388}" type="datetimeFigureOut">
              <a:rPr lang="fr-BE" smtClean="0"/>
              <a:pPr/>
              <a:t>09-04-19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2022-3A2D-454C-8FEC-B2DC6DF2BA7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01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admin.segec.be/documents/569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693683" y="25466752"/>
            <a:ext cx="31940938" cy="1564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ZoneTexte 48"/>
          <p:cNvSpPr txBox="1"/>
          <p:nvPr/>
        </p:nvSpPr>
        <p:spPr>
          <a:xfrm>
            <a:off x="-90020" y="25866849"/>
            <a:ext cx="3032522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6600" dirty="0" smtClean="0">
                <a:latin typeface="KG Summer Sunshine" panose="02000000000000000000" pitchFamily="2" charset="0"/>
              </a:rPr>
              <a:t>Contexte et méthodologie</a:t>
            </a:r>
            <a:endParaRPr lang="fr-BE" sz="6600" dirty="0">
              <a:latin typeface="KG Summer Sunshine" panose="02000000000000000000" pitchFamily="2" charset="0"/>
            </a:endParaRPr>
          </a:p>
        </p:txBody>
      </p:sp>
      <p:pic>
        <p:nvPicPr>
          <p:cNvPr id="1032" name="Picture 8" descr="http://www.clipartbest.com/cliparts/jRT/G8A/jRTG8Aqi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9915" r="19260" b="18252"/>
          <a:stretch/>
        </p:blipFill>
        <p:spPr bwMode="auto">
          <a:xfrm flipH="1">
            <a:off x="19123462" y="17170411"/>
            <a:ext cx="9754487" cy="82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ingnutmodels.com/images/chalkbo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30205"/>
          <a:stretch/>
        </p:blipFill>
        <p:spPr bwMode="auto">
          <a:xfrm>
            <a:off x="0" y="-76200"/>
            <a:ext cx="30275213" cy="56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381093" y="11024842"/>
            <a:ext cx="23160043" cy="172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-630621" y="5770178"/>
            <a:ext cx="31562566" cy="14721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151332" y="222117"/>
            <a:ext cx="285750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600" dirty="0" smtClean="0">
                <a:solidFill>
                  <a:schemeClr val="bg1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Analyse qualitative d’un dispositif didactique visant à impliquer des élèves de primaire dans l’expression de leur besoin de mouvement</a:t>
            </a:r>
            <a:endParaRPr lang="fr-BE" sz="9600" dirty="0">
              <a:solidFill>
                <a:schemeClr val="bg1"/>
              </a:solidFill>
              <a:latin typeface="Alexis Marie" panose="02000603000000000000" pitchFamily="2" charset="0"/>
              <a:ea typeface="Alexis Marie" panose="02000603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6013" y="3172943"/>
            <a:ext cx="14400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S. CLOES</a:t>
            </a:r>
            <a:r>
              <a:rPr lang="fr-BE" sz="4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fr-BE" sz="4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fr-BE" sz="4000" dirty="0">
                <a:solidFill>
                  <a:schemeClr val="bg1"/>
                </a:solidFill>
              </a:rPr>
              <a:t>DEPARTEMENT PEDAGOGIQUE, INSTITUTRICE PRIMAIRE, HAUTE ECOLE LIBRE MOSANE, LIEGE, BELGIQUE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414441" y="3134807"/>
            <a:ext cx="14400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M. CLOES</a:t>
            </a:r>
            <a:br>
              <a:rPr lang="fr-BE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fr-BE" sz="4000" dirty="0">
                <a:solidFill>
                  <a:schemeClr val="bg1"/>
                </a:solidFill>
              </a:rPr>
              <a:t>DEPARTEMENT SCIENCES DE LA MOTRICITE, UNIVERSITE DE LIEGE, BELGIQUE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50009" y="6081436"/>
            <a:ext cx="3032522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6600" dirty="0" smtClean="0">
                <a:latin typeface="KG Summer Sunshine" panose="02000000000000000000" pitchFamily="2" charset="0"/>
              </a:rPr>
              <a:t>Point de départ </a:t>
            </a:r>
            <a:endParaRPr lang="fr-BE" sz="6600" dirty="0">
              <a:latin typeface="KG Summer Sunshine" panose="02000000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08158" y="40359032"/>
            <a:ext cx="26015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1 Paoletti, </a:t>
            </a:r>
            <a:r>
              <a:rPr lang="fr-FR" sz="4000" dirty="0"/>
              <a:t>R</a:t>
            </a:r>
            <a:r>
              <a:rPr lang="fr-FR" sz="4000" dirty="0" smtClean="0"/>
              <a:t>. (1999). </a:t>
            </a:r>
            <a:r>
              <a:rPr lang="fr-FR" sz="4000" i="1" dirty="0"/>
              <a:t>Education et motricité : l’enfant de deux à huit ans</a:t>
            </a:r>
            <a:r>
              <a:rPr lang="fr-FR" sz="4000" dirty="0"/>
              <a:t>. </a:t>
            </a:r>
            <a:r>
              <a:rPr lang="fr-FR" sz="4000" dirty="0" smtClean="0"/>
              <a:t>Bruxelles: </a:t>
            </a:r>
            <a:r>
              <a:rPr lang="fr-FR" sz="4000" dirty="0"/>
              <a:t>De </a:t>
            </a:r>
            <a:r>
              <a:rPr lang="fr-FR" sz="4000" dirty="0" smtClean="0"/>
              <a:t>Boeck Université.</a:t>
            </a:r>
            <a:br>
              <a:rPr lang="fr-FR" sz="4000" dirty="0" smtClean="0"/>
            </a:br>
            <a:r>
              <a:rPr lang="fr-FR" sz="4000" dirty="0" smtClean="0"/>
              <a:t>2 </a:t>
            </a:r>
            <a:r>
              <a:rPr lang="fr-BE" sz="4000" dirty="0" smtClean="0"/>
              <a:t>Fédération de l'Enseignement Fondamental Catholique</a:t>
            </a:r>
            <a:r>
              <a:rPr lang="fr-FR" sz="4000" dirty="0" smtClean="0"/>
              <a:t> </a:t>
            </a:r>
            <a:r>
              <a:rPr lang="fr-FR" sz="4000" dirty="0"/>
              <a:t>(2001). Programme intégré adapté aux Socles de compétences- Partie "éducation </a:t>
            </a:r>
            <a:r>
              <a:rPr lang="fr-FR" sz="4000" dirty="0" smtClean="0"/>
              <a:t>corporelle.  </a:t>
            </a:r>
            <a:r>
              <a:rPr lang="fr-FR" sz="4000" dirty="0" err="1" smtClean="0"/>
              <a:t>Retrieved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: </a:t>
            </a:r>
            <a:r>
              <a:rPr lang="fr-FR" sz="4000" dirty="0" smtClean="0">
                <a:hlinkClick r:id="rId4"/>
              </a:rPr>
              <a:t>http://admin.segec.be/documents/5697.pdf</a:t>
            </a:r>
            <a:r>
              <a:rPr lang="fr-FR" sz="4000" dirty="0" smtClean="0"/>
              <a:t> </a:t>
            </a:r>
            <a:endParaRPr lang="fr-BE" dirty="0"/>
          </a:p>
        </p:txBody>
      </p:sp>
      <p:grpSp>
        <p:nvGrpSpPr>
          <p:cNvPr id="54" name="Groupe 53"/>
          <p:cNvGrpSpPr/>
          <p:nvPr/>
        </p:nvGrpSpPr>
        <p:grpSpPr>
          <a:xfrm>
            <a:off x="329623" y="7531127"/>
            <a:ext cx="6932168" cy="3094831"/>
            <a:chOff x="773630" y="8524427"/>
            <a:chExt cx="6932168" cy="37516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 45"/>
            <p:cNvSpPr/>
            <p:nvPr/>
          </p:nvSpPr>
          <p:spPr>
            <a:xfrm>
              <a:off x="865798" y="8524427"/>
              <a:ext cx="6840000" cy="375160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73630" y="8537567"/>
              <a:ext cx="6869106" cy="331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BE" sz="240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endParaRPr>
            </a:p>
            <a:p>
              <a:pPr algn="ctr"/>
              <a:r>
                <a:rPr lang="fr-BE" sz="4800" dirty="0" smtClean="0">
                  <a:solidFill>
                    <a:schemeClr val="tx2">
                      <a:lumMod val="75000"/>
                    </a:schemeClr>
                  </a:solidFill>
                  <a:latin typeface="Kristen ITC" panose="03050502040202030202" pitchFamily="66" charset="0"/>
                </a:rPr>
                <a:t>Les enfants ont un besoin naturel de mouvement</a:t>
              </a:r>
              <a:r>
                <a:rPr lang="fr-FR" sz="4800" baseline="30000" dirty="0" smtClean="0">
                  <a:solidFill>
                    <a:schemeClr val="tx2">
                      <a:lumMod val="75000"/>
                    </a:schemeClr>
                  </a:solidFill>
                  <a:latin typeface="Kristen ITC" panose="03050502040202030202" pitchFamily="66" charset="0"/>
                </a:rPr>
                <a:t>1</a:t>
              </a:r>
              <a:endParaRPr lang="fr-BE" sz="480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9061695" y="7425719"/>
            <a:ext cx="12255106" cy="3352709"/>
            <a:chOff x="8336752" y="8225380"/>
            <a:chExt cx="12255106" cy="37456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Rectangle 46"/>
            <p:cNvSpPr/>
            <p:nvPr/>
          </p:nvSpPr>
          <p:spPr>
            <a:xfrm>
              <a:off x="8336752" y="8225380"/>
              <a:ext cx="12255106" cy="374564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336752" y="8455486"/>
              <a:ext cx="12255106" cy="301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Être capable de le ressentir et de l’exprimer est une compétence à acquérir à l’issue de l’enseignement </a:t>
              </a:r>
              <a:r>
                <a:rPr lang="fr-FR" sz="4800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fondamental²</a:t>
              </a:r>
              <a:endParaRPr lang="fr-BE" sz="4800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22987406" y="7513604"/>
            <a:ext cx="7022307" cy="3130308"/>
            <a:chOff x="22051420" y="8309865"/>
            <a:chExt cx="7022307" cy="37211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angle 47"/>
            <p:cNvSpPr/>
            <p:nvPr/>
          </p:nvSpPr>
          <p:spPr>
            <a:xfrm>
              <a:off x="22145618" y="8309865"/>
              <a:ext cx="6840000" cy="36583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051420" y="8408911"/>
              <a:ext cx="7022307" cy="362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chemeClr val="accent6">
                      <a:lumMod val="50000"/>
                    </a:schemeClr>
                  </a:solidFill>
                  <a:latin typeface="Kristen ITC" panose="03050502040202030202" pitchFamily="66" charset="0"/>
                </a:rPr>
                <a:t>Cette compétence n’est pas (ou peu?) travaillée dans les classes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648861" y="11115641"/>
            <a:ext cx="24624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Création d’un </a:t>
            </a:r>
            <a:r>
              <a:rPr lang="fr-FR" sz="4800" dirty="0">
                <a:solidFill>
                  <a:schemeClr val="bg1"/>
                </a:solidFill>
                <a:latin typeface="Kristen ITC" panose="03050502040202030202" pitchFamily="66" charset="0"/>
              </a:rPr>
              <a:t>dispositif permettant aux enfants </a:t>
            </a:r>
            <a:r>
              <a:rPr lang="fr-FR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du </a:t>
            </a:r>
            <a:r>
              <a:rPr lang="fr-FR" sz="4800" dirty="0">
                <a:solidFill>
                  <a:schemeClr val="bg1"/>
                </a:solidFill>
                <a:latin typeface="Kristen ITC" panose="03050502040202030202" pitchFamily="66" charset="0"/>
              </a:rPr>
              <a:t>primaire d’exprimer leur besoin de « bouger » en </a:t>
            </a:r>
            <a:r>
              <a:rPr lang="fr-FR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classe</a:t>
            </a:r>
            <a:endParaRPr lang="fr-BE" sz="48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7289762" y="7928886"/>
            <a:ext cx="1657350" cy="1828800"/>
          </a:xfrm>
          <a:prstGeom prst="mathPlus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Plus 17"/>
          <p:cNvSpPr/>
          <p:nvPr/>
        </p:nvSpPr>
        <p:spPr>
          <a:xfrm>
            <a:off x="21330056" y="7928886"/>
            <a:ext cx="1657350" cy="1828800"/>
          </a:xfrm>
          <a:prstGeom prst="mathPlus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Égal 18"/>
          <p:cNvSpPr/>
          <p:nvPr/>
        </p:nvSpPr>
        <p:spPr>
          <a:xfrm>
            <a:off x="2626210" y="10989721"/>
            <a:ext cx="2450302" cy="1600200"/>
          </a:xfrm>
          <a:prstGeom prst="mathEqual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9681" y="14695099"/>
            <a:ext cx="16487175" cy="5632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6000" b="1" dirty="0" smtClean="0">
                <a:latin typeface="+mj-lt"/>
              </a:rPr>
              <a:t>① Discussion collective / création d’une affiche</a:t>
            </a:r>
            <a:r>
              <a:rPr lang="fr-BE" sz="6000" dirty="0" smtClean="0">
                <a:latin typeface="+mj-lt"/>
              </a:rPr>
              <a:t/>
            </a:r>
            <a:br>
              <a:rPr lang="fr-BE" sz="6000" dirty="0" smtClean="0">
                <a:latin typeface="+mj-lt"/>
              </a:rPr>
            </a:br>
            <a:r>
              <a:rPr lang="fr-BE" sz="6000" i="1" dirty="0" smtClean="0">
                <a:latin typeface="+mj-lt"/>
              </a:rPr>
              <a:t>Quels signes montrent que vous avez besoin d’une pause pour bouger?</a:t>
            </a:r>
            <a:endParaRPr lang="fr-BE" sz="6000" i="1" dirty="0">
              <a:latin typeface="+mj-lt"/>
            </a:endParaRPr>
          </a:p>
          <a:p>
            <a:r>
              <a:rPr lang="fr-BE" sz="6000" dirty="0" smtClean="0">
                <a:latin typeface="Amandine" pitchFamily="2" charset="0"/>
              </a:rPr>
              <a:t>« Je ne suis plus concentré »</a:t>
            </a:r>
          </a:p>
          <a:p>
            <a:pPr algn="r"/>
            <a:r>
              <a:rPr lang="fr-BE" sz="6000" dirty="0" smtClean="0">
                <a:latin typeface="Amandine" pitchFamily="2" charset="0"/>
              </a:rPr>
              <a:t>« Mes pieds bougent tout seuls »</a:t>
            </a:r>
          </a:p>
          <a:p>
            <a:r>
              <a:rPr lang="fr-BE" sz="6000" dirty="0" smtClean="0">
                <a:latin typeface="Amandine" pitchFamily="2" charset="0"/>
              </a:rPr>
              <a:t>« Je me sens nerveux »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38774" y="21134307"/>
            <a:ext cx="16487175" cy="3785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6000" b="1" dirty="0" smtClean="0"/>
              <a:t>② </a:t>
            </a:r>
            <a:r>
              <a:rPr lang="fr-BE" sz="6000" b="1" dirty="0" smtClean="0">
                <a:latin typeface="+mj-lt"/>
              </a:rPr>
              <a:t>Panneau « J’ai besoin de bouger » </a:t>
            </a:r>
            <a:r>
              <a:rPr lang="fr-BE" sz="6000" dirty="0" smtClean="0">
                <a:latin typeface="+mj-lt"/>
              </a:rPr>
              <a:t>distribué à chaque élève et collé au coin du banc.</a:t>
            </a:r>
            <a:br>
              <a:rPr lang="fr-BE" sz="6000" dirty="0" smtClean="0">
                <a:latin typeface="+mj-lt"/>
              </a:rPr>
            </a:br>
            <a:r>
              <a:rPr lang="fr-BE" sz="6000" dirty="0" smtClean="0">
                <a:latin typeface="+mj-lt"/>
              </a:rPr>
              <a:t>Les enfants doivent lever leur panneau lorsqu’ils sentent qu’ils ont besoin de bouger.</a:t>
            </a:r>
          </a:p>
        </p:txBody>
      </p:sp>
      <p:sp>
        <p:nvSpPr>
          <p:cNvPr id="27" name="ZoneTexte 26"/>
          <p:cNvSpPr txBox="1"/>
          <p:nvPr/>
        </p:nvSpPr>
        <p:spPr>
          <a:xfrm rot="158043">
            <a:off x="19075760" y="18311617"/>
            <a:ext cx="9600600" cy="61409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Règles</a:t>
            </a:r>
            <a:r>
              <a:rPr lang="fr-BE" dirty="0" smtClean="0">
                <a:solidFill>
                  <a:schemeClr val="tx1"/>
                </a:solidFill>
              </a:rPr>
              <a:t/>
            </a:r>
            <a:br>
              <a:rPr lang="fr-BE" dirty="0" smtClean="0">
                <a:solidFill>
                  <a:schemeClr val="tx1"/>
                </a:solidFill>
              </a:rPr>
            </a:br>
            <a:r>
              <a:rPr lang="fr-BE" sz="54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* Moment de la pause décidé collectivement (plusieurs panneaux levés)</a:t>
            </a:r>
          </a:p>
          <a:p>
            <a:pPr algn="ctr"/>
            <a:endParaRPr lang="fr-BE" sz="54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fr-BE" sz="54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* Quota : une pause pour 2x50min de cours</a:t>
            </a:r>
          </a:p>
        </p:txBody>
      </p:sp>
      <p:sp>
        <p:nvSpPr>
          <p:cNvPr id="24" name="Flèche courbée vers la droite 23"/>
          <p:cNvSpPr/>
          <p:nvPr/>
        </p:nvSpPr>
        <p:spPr>
          <a:xfrm rot="10421797">
            <a:off x="15749020" y="16913823"/>
            <a:ext cx="1991916" cy="5708362"/>
          </a:xfrm>
          <a:prstGeom prst="curvedRigh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 rot="5400000">
            <a:off x="13562977" y="19351292"/>
            <a:ext cx="950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200" b="1" dirty="0" smtClean="0"/>
              <a:t>③ </a:t>
            </a:r>
            <a:r>
              <a:rPr lang="fr-BE" dirty="0" smtClean="0">
                <a:solidFill>
                  <a:srgbClr val="C00000"/>
                </a:solidFill>
              </a:rPr>
              <a:t>Retours à la réflexion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882870" y="31429704"/>
            <a:ext cx="31846345" cy="1362572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ZoneTexte 31"/>
          <p:cNvSpPr txBox="1"/>
          <p:nvPr/>
        </p:nvSpPr>
        <p:spPr>
          <a:xfrm>
            <a:off x="-567558" y="31749452"/>
            <a:ext cx="3165715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6600" dirty="0" smtClean="0">
                <a:latin typeface="KG Summer Sunshine" panose="02000000000000000000" pitchFamily="2" charset="0"/>
              </a:rPr>
              <a:t>Résultats</a:t>
            </a:r>
            <a:endParaRPr lang="fr-BE" sz="6600" dirty="0">
              <a:latin typeface="KG Summer Sunshine" panose="02000000000000000000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851361" y="31856269"/>
            <a:ext cx="24540500" cy="263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>
              <a:latin typeface="+mj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BE" sz="4800" dirty="0" smtClean="0">
                <a:latin typeface="+mj-lt"/>
              </a:rPr>
              <a:t>Confusion entre le réel  « besoin de bouger » et le besoin (ou l’envie?) d’une pause tout court 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BE" sz="4800" dirty="0" smtClean="0">
                <a:latin typeface="+mj-lt"/>
              </a:rPr>
              <a:t>Pour certains enfants « envie de jouer »</a:t>
            </a:r>
          </a:p>
        </p:txBody>
      </p:sp>
      <p:sp>
        <p:nvSpPr>
          <p:cNvPr id="33" name="Flèche vers le bas 32"/>
          <p:cNvSpPr/>
          <p:nvPr/>
        </p:nvSpPr>
        <p:spPr>
          <a:xfrm>
            <a:off x="8215611" y="19670356"/>
            <a:ext cx="1333500" cy="1710218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Moins 33"/>
          <p:cNvSpPr/>
          <p:nvPr/>
        </p:nvSpPr>
        <p:spPr>
          <a:xfrm>
            <a:off x="1921438" y="33299369"/>
            <a:ext cx="1828800" cy="812528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34"/>
          <p:cNvSpPr/>
          <p:nvPr/>
        </p:nvSpPr>
        <p:spPr>
          <a:xfrm>
            <a:off x="2001721" y="34872959"/>
            <a:ext cx="1685927" cy="15202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 descr="http://dc583.4shared.com/img/6ZAMa4tz/s7/13a8e834ec8/livres-fond-transparent-300x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2" y="40319672"/>
            <a:ext cx="2519579" cy="18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 droit 36"/>
          <p:cNvCxnSpPr/>
          <p:nvPr/>
        </p:nvCxnSpPr>
        <p:spPr>
          <a:xfrm>
            <a:off x="0" y="39814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0" y="40256610"/>
            <a:ext cx="302752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-945931" y="37414879"/>
            <a:ext cx="32256248" cy="1431355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ZoneTexte 42"/>
          <p:cNvSpPr txBox="1"/>
          <p:nvPr/>
        </p:nvSpPr>
        <p:spPr>
          <a:xfrm>
            <a:off x="276222" y="37761361"/>
            <a:ext cx="3032522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6600" dirty="0" smtClean="0">
                <a:latin typeface="KG Summer Sunshine" panose="02000000000000000000" pitchFamily="2" charset="0"/>
              </a:rPr>
              <a:t>Conclusion</a:t>
            </a:r>
            <a:endParaRPr lang="fr-BE" sz="6600" dirty="0">
              <a:latin typeface="KG Summer Sunshine" panose="02000000000000000000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026924" y="39073157"/>
            <a:ext cx="26221365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+mj-lt"/>
              </a:rPr>
              <a:t>Efficacité de la démarche + Besoin de prolonger la période d’application</a:t>
            </a:r>
            <a:endParaRPr lang="fr-BE" dirty="0"/>
          </a:p>
        </p:txBody>
      </p:sp>
      <p:sp>
        <p:nvSpPr>
          <p:cNvPr id="45" name="ZoneTexte 44"/>
          <p:cNvSpPr txBox="1"/>
          <p:nvPr/>
        </p:nvSpPr>
        <p:spPr>
          <a:xfrm>
            <a:off x="3804790" y="33969945"/>
            <a:ext cx="258123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6000" dirty="0" smtClean="0">
              <a:latin typeface="+mj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BE" sz="4800" dirty="0" smtClean="0">
                <a:latin typeface="+mj-lt"/>
              </a:rPr>
              <a:t>Dans chaque classe, plusieurs </a:t>
            </a:r>
            <a:r>
              <a:rPr lang="fr-BE" sz="4800" dirty="0">
                <a:latin typeface="+mj-lt"/>
              </a:rPr>
              <a:t>enfants semblaient exprimer un réel besoin de mouvement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BE" sz="4800" dirty="0" smtClean="0">
                <a:latin typeface="+mj-lt"/>
              </a:rPr>
              <a:t>Réelle prise de conscience des enfants de l’existence d’un besoin de mouvement : tous les élèves ont au moins levé une fois leur panneau</a:t>
            </a:r>
            <a:endParaRPr lang="fr-BE" sz="4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072055" y="12936023"/>
            <a:ext cx="32287779" cy="1564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-144954" y="13196035"/>
            <a:ext cx="3032522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6600" dirty="0" smtClean="0">
                <a:latin typeface="KG Summer Sunshine" panose="02000000000000000000" pitchFamily="2" charset="0"/>
              </a:rPr>
              <a:t>Dispositif mis en place</a:t>
            </a:r>
            <a:endParaRPr lang="fr-BE" sz="6600" dirty="0">
              <a:latin typeface="KG Summer Sunshine" panose="02000000000000000000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 rot="21419038">
            <a:off x="287462" y="27500506"/>
            <a:ext cx="8574985" cy="2553891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600" dirty="0" smtClean="0">
                <a:latin typeface="+mj-lt"/>
              </a:rPr>
              <a:t>* Le système a été mis en place durant 2 semaines</a:t>
            </a:r>
          </a:p>
          <a:p>
            <a:r>
              <a:rPr lang="fr-BE" sz="3600" dirty="0" smtClean="0">
                <a:latin typeface="+mj-lt"/>
              </a:rPr>
              <a:t>* Classe A : 20 élèves, 1</a:t>
            </a:r>
            <a:r>
              <a:rPr lang="fr-BE" sz="3600" baseline="30000" dirty="0" smtClean="0">
                <a:latin typeface="+mj-lt"/>
              </a:rPr>
              <a:t>ère</a:t>
            </a:r>
            <a:r>
              <a:rPr lang="fr-BE" sz="3600" dirty="0" smtClean="0">
                <a:latin typeface="+mj-lt"/>
              </a:rPr>
              <a:t> année primaire</a:t>
            </a:r>
            <a:br>
              <a:rPr lang="fr-BE" sz="3600" dirty="0" smtClean="0">
                <a:latin typeface="+mj-lt"/>
              </a:rPr>
            </a:br>
            <a:r>
              <a:rPr lang="fr-BE" sz="3600" dirty="0" smtClean="0">
                <a:latin typeface="+mj-lt"/>
              </a:rPr>
              <a:t>* Classe B : 14 élèves, 5</a:t>
            </a:r>
            <a:r>
              <a:rPr lang="fr-BE" sz="3600" baseline="30000" dirty="0" smtClean="0">
                <a:latin typeface="+mj-lt"/>
              </a:rPr>
              <a:t>ème</a:t>
            </a:r>
            <a:r>
              <a:rPr lang="fr-BE" sz="3600" dirty="0" smtClean="0">
                <a:latin typeface="+mj-lt"/>
              </a:rPr>
              <a:t> année primaire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615705" y="27353097"/>
            <a:ext cx="21245168" cy="384786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4400" b="1" i="1" dirty="0" smtClean="0">
                <a:latin typeface="+mj-lt"/>
              </a:rPr>
              <a:t>Triangulation :</a:t>
            </a:r>
          </a:p>
          <a:p>
            <a:r>
              <a:rPr lang="fr-BE" sz="4400" dirty="0" smtClean="0">
                <a:latin typeface="+mj-lt"/>
              </a:rPr>
              <a:t>A) Fiche d’observatio</a:t>
            </a:r>
            <a:r>
              <a:rPr lang="fr-BE" sz="4400" dirty="0">
                <a:latin typeface="+mj-lt"/>
              </a:rPr>
              <a:t>n</a:t>
            </a:r>
            <a:r>
              <a:rPr lang="fr-BE" sz="4400" dirty="0" smtClean="0">
                <a:latin typeface="+mj-lt"/>
              </a:rPr>
              <a:t> du nombre de panneaux levés quotidiennement, complétée par les maîtres de stage</a:t>
            </a:r>
            <a:br>
              <a:rPr lang="fr-BE" sz="4400" dirty="0" smtClean="0">
                <a:latin typeface="+mj-lt"/>
              </a:rPr>
            </a:br>
            <a:r>
              <a:rPr lang="fr-BE" sz="4400" dirty="0" smtClean="0">
                <a:latin typeface="+mj-lt"/>
              </a:rPr>
              <a:t>C) Questionnaires complétés par les enfants chaque vendredi</a:t>
            </a:r>
            <a:br>
              <a:rPr lang="fr-BE" sz="4400" dirty="0" smtClean="0">
                <a:latin typeface="+mj-lt"/>
              </a:rPr>
            </a:br>
            <a:r>
              <a:rPr lang="fr-BE" sz="4400" dirty="0" smtClean="0">
                <a:latin typeface="+mj-lt"/>
              </a:rPr>
              <a:t>D) Observations quotidiennes et réactions des élèves consignées dans un journal de bord</a:t>
            </a:r>
            <a:endParaRPr lang="fr-BE" sz="4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223</Words>
  <Application>Microsoft Office PowerPoint</Application>
  <PresentationFormat>Personnalisé</PresentationFormat>
  <Paragraphs>34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KG Summer Sunshine</vt:lpstr>
      <vt:lpstr>Alexis Marie</vt:lpstr>
      <vt:lpstr>Calibri</vt:lpstr>
      <vt:lpstr>Arial</vt:lpstr>
      <vt:lpstr>Kristen ITC</vt:lpstr>
      <vt:lpstr>Amandine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Cloes</dc:creator>
  <cp:lastModifiedBy>mcloes</cp:lastModifiedBy>
  <cp:revision>28</cp:revision>
  <cp:lastPrinted>2014-08-25T12:21:59Z</cp:lastPrinted>
  <dcterms:created xsi:type="dcterms:W3CDTF">2014-08-25T08:25:31Z</dcterms:created>
  <dcterms:modified xsi:type="dcterms:W3CDTF">2019-04-08T22:34:41Z</dcterms:modified>
</cp:coreProperties>
</file>