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CEE2"/>
    <a:srgbClr val="2D9BB9"/>
    <a:srgbClr val="50B8D4"/>
    <a:srgbClr val="58BBD6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1470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C35E-DA26-45EC-8A32-455E86C81954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5BD7F-FE60-44C3-BDF1-E0609D4C09B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b.be/index.php?id=2567" TargetMode="External"/><Relationship Id="rId2" Type="http://schemas.openxmlformats.org/officeDocument/2006/relationships/hyperlink" Target="http://www.who.int/features/factfiles/obesity/e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2656" y="151184"/>
            <a:ext cx="6192688" cy="8413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en-US" sz="1600" b="1" cap="small" smtClean="0">
                <a:ln>
                  <a:solidFill>
                    <a:schemeClr val="tx2"/>
                  </a:solidFill>
                </a:ln>
              </a:rPr>
              <a:t>Design </a:t>
            </a:r>
            <a:r>
              <a:rPr lang="en-US" sz="1600" b="1" cap="small" dirty="0" smtClean="0">
                <a:ln>
                  <a:solidFill>
                    <a:schemeClr val="tx2"/>
                  </a:solidFill>
                </a:ln>
              </a:rPr>
              <a:t>and implementation of a ‘physical activity day’</a:t>
            </a:r>
          </a:p>
          <a:p>
            <a:pPr algn="ctr"/>
            <a:r>
              <a:rPr lang="en-US" sz="1600" b="1" cap="small" dirty="0" smtClean="0">
                <a:ln>
                  <a:solidFill>
                    <a:schemeClr val="tx2"/>
                  </a:solidFill>
                </a:ln>
              </a:rPr>
              <a:t>for overweight and obese youth</a:t>
            </a:r>
            <a:endParaRPr lang="fr-BE" sz="1600" b="1" cap="small" dirty="0" smtClean="0">
              <a:ln>
                <a:solidFill>
                  <a:schemeClr val="tx2"/>
                </a:solidFill>
              </a:ln>
            </a:endParaRPr>
          </a:p>
          <a:p>
            <a:pPr algn="ctr"/>
            <a:endParaRPr lang="fr-BE" sz="1600" b="1" cap="small" dirty="0" smtClean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2656" y="739249"/>
            <a:ext cx="6120680" cy="241738"/>
          </a:xfrm>
          <a:prstGeom prst="rect">
            <a:avLst/>
          </a:prstGeom>
          <a:noFill/>
        </p:spPr>
        <p:txBody>
          <a:bodyPr wrap="square" tIns="10800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002060"/>
                </a:solidFill>
              </a:rPr>
              <a:t>M. CLOES, </a:t>
            </a:r>
            <a:r>
              <a:rPr lang="en-US" sz="1200" dirty="0" smtClean="0"/>
              <a:t>A.-C. DEWANDRE, M.-C. LEBRETHON, C. NAWEZI YAV, J. ROMPEN</a:t>
            </a:r>
            <a:r>
              <a:rPr lang="fr-BE" sz="1200" dirty="0" smtClean="0">
                <a:solidFill>
                  <a:srgbClr val="002060"/>
                </a:solidFill>
              </a:rPr>
              <a:t> -</a:t>
            </a:r>
            <a:r>
              <a:rPr lang="fr-FR" sz="1200" dirty="0" smtClean="0">
                <a:solidFill>
                  <a:srgbClr val="002060"/>
                </a:solidFill>
              </a:rPr>
              <a:t> ULg, Belgique</a:t>
            </a:r>
            <a:endParaRPr lang="fr-BE" sz="1200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61248" y="961871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900" dirty="0" smtClean="0">
                <a:solidFill>
                  <a:srgbClr val="FF0000"/>
                </a:solidFill>
              </a:rPr>
              <a:t>SBP2015 - Liège</a:t>
            </a:r>
            <a:endParaRPr lang="fr-BE" sz="900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73016" y="2172564"/>
            <a:ext cx="3024336" cy="677108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marL="85725" indent="-85725"/>
            <a:r>
              <a:rPr lang="en-GB" sz="1400" b="1" dirty="0" smtClean="0"/>
              <a:t>3) A process and many lessons</a:t>
            </a:r>
            <a:endParaRPr lang="en-GB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Action research</a:t>
            </a:r>
            <a:r>
              <a:rPr lang="en-GB" sz="1200" baseline="30000" dirty="0" smtClean="0"/>
              <a:t>5</a:t>
            </a:r>
            <a:r>
              <a:rPr lang="en-GB" sz="1200" dirty="0" smtClean="0"/>
              <a:t> respecting a qualitative approach in 5 steps, leading to practical results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32656" y="1064568"/>
            <a:ext cx="3024336" cy="1785104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>
              <a:buAutoNum type="arabicParenR"/>
            </a:pPr>
            <a:r>
              <a:rPr lang="en-GB" sz="1400" b="1" dirty="0" smtClean="0"/>
              <a:t> The context</a:t>
            </a:r>
          </a:p>
          <a:p>
            <a:pPr marL="85725" lvl="0" indent="-85725">
              <a:buFont typeface="Arial" pitchFamily="34" charset="0"/>
              <a:buChar char="•"/>
            </a:pPr>
            <a:r>
              <a:rPr lang="en-US" sz="1200" dirty="0" smtClean="0"/>
              <a:t>Escalating global epidemic of overweight and obesity (‘</a:t>
            </a:r>
            <a:r>
              <a:rPr lang="en-US" sz="1200" dirty="0" err="1" smtClean="0"/>
              <a:t>Globesity</a:t>
            </a:r>
            <a:r>
              <a:rPr lang="en-US" sz="1200" dirty="0" smtClean="0"/>
              <a:t>’)</a:t>
            </a:r>
            <a:r>
              <a:rPr lang="fr-BE" sz="1200" baseline="30000" dirty="0" smtClean="0"/>
              <a:t>1,2</a:t>
            </a:r>
            <a:endParaRPr lang="en-US" sz="1200" dirty="0" smtClean="0"/>
          </a:p>
          <a:p>
            <a:pPr marL="85725" lvl="0" indent="-85725">
              <a:buFont typeface="Arial" pitchFamily="34" charset="0"/>
              <a:buChar char="•"/>
            </a:pPr>
            <a:r>
              <a:rPr lang="en-GB" sz="1200" dirty="0" smtClean="0"/>
              <a:t>Challenging management of the overweight/obese youth</a:t>
            </a:r>
            <a:r>
              <a:rPr lang="fr-BE" sz="1200" baseline="30000" dirty="0" smtClean="0"/>
              <a:t>3</a:t>
            </a:r>
          </a:p>
          <a:p>
            <a:pPr marL="85725" lvl="0" indent="-85725">
              <a:buFont typeface="Arial" pitchFamily="34" charset="0"/>
              <a:buChar char="•"/>
            </a:pPr>
            <a:r>
              <a:rPr lang="en-GB" sz="1200" dirty="0" err="1" smtClean="0"/>
              <a:t>Multisectorial</a:t>
            </a:r>
            <a:r>
              <a:rPr lang="en-GB" sz="1200" dirty="0" smtClean="0"/>
              <a:t> actions: collaboration between health and PA specialists</a:t>
            </a:r>
            <a:r>
              <a:rPr lang="en-GB" sz="1200" baseline="30000" dirty="0" smtClean="0"/>
              <a:t>4</a:t>
            </a:r>
          </a:p>
          <a:p>
            <a:pPr marL="85725" lvl="0" indent="-85725">
              <a:buFont typeface="Arial" pitchFamily="34" charset="0"/>
              <a:buChar char="•"/>
            </a:pPr>
            <a:r>
              <a:rPr lang="en-GB" sz="1200" dirty="0" smtClean="0"/>
              <a:t>Lack of resources in out-patient clinics (budget, facilities, human resources …)</a:t>
            </a:r>
            <a:endParaRPr lang="en-GB" sz="1200" baseline="30000" dirty="0" smtClean="0"/>
          </a:p>
        </p:txBody>
      </p:sp>
      <p:sp>
        <p:nvSpPr>
          <p:cNvPr id="57" name="ZoneTexte 56"/>
          <p:cNvSpPr txBox="1"/>
          <p:nvPr/>
        </p:nvSpPr>
        <p:spPr>
          <a:xfrm>
            <a:off x="3573016" y="1064568"/>
            <a:ext cx="2952328" cy="1046440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r>
              <a:rPr lang="en-GB" sz="1400" b="1" dirty="0" smtClean="0"/>
              <a:t>2) A project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Collaboration between a hospital group and physical education specialists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Developing and implementing an adapted PA day dedicated to overweight and obese youth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32656" y="8715707"/>
            <a:ext cx="6192688" cy="1061829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r>
              <a:rPr lang="fr-BE" sz="1400" b="1" dirty="0" smtClean="0"/>
              <a:t>5) </a:t>
            </a:r>
            <a:r>
              <a:rPr lang="en-GB" sz="1400" b="1" dirty="0" smtClean="0"/>
              <a:t>References</a:t>
            </a:r>
            <a:endParaRPr lang="en-GB" sz="1200" b="1" dirty="0" smtClean="0"/>
          </a:p>
          <a:p>
            <a:r>
              <a:rPr lang="en-US" sz="700" baseline="30000" dirty="0" smtClean="0"/>
              <a:t>1</a:t>
            </a:r>
            <a:r>
              <a:rPr lang="en-US" sz="700" dirty="0" smtClean="0"/>
              <a:t> </a:t>
            </a:r>
            <a:r>
              <a:rPr lang="en-US" sz="700" dirty="0" err="1" smtClean="0"/>
              <a:t>Delpeuch</a:t>
            </a:r>
            <a:r>
              <a:rPr lang="en-US" sz="700" dirty="0" smtClean="0"/>
              <a:t>, F., </a:t>
            </a:r>
            <a:r>
              <a:rPr lang="en-US" sz="700" dirty="0" err="1" smtClean="0"/>
              <a:t>Maire</a:t>
            </a:r>
            <a:r>
              <a:rPr lang="en-US" sz="700" dirty="0" smtClean="0"/>
              <a:t>, B., </a:t>
            </a:r>
            <a:r>
              <a:rPr lang="en-US" sz="700" dirty="0" err="1" smtClean="0"/>
              <a:t>Monnier</a:t>
            </a:r>
            <a:r>
              <a:rPr lang="en-US" sz="700" dirty="0" smtClean="0"/>
              <a:t>, E., &amp; </a:t>
            </a:r>
            <a:r>
              <a:rPr lang="en-US" sz="700" dirty="0" err="1" smtClean="0"/>
              <a:t>Holdsworth</a:t>
            </a:r>
            <a:r>
              <a:rPr lang="en-US" sz="700" dirty="0" smtClean="0"/>
              <a:t>, M. (2009). </a:t>
            </a:r>
            <a:r>
              <a:rPr lang="en-US" sz="700" i="1" dirty="0" err="1" smtClean="0"/>
              <a:t>Globesity</a:t>
            </a:r>
            <a:r>
              <a:rPr lang="en-US" sz="700" i="1" dirty="0" smtClean="0"/>
              <a:t>: A Planet Out off Control</a:t>
            </a:r>
            <a:r>
              <a:rPr lang="en-US" sz="700" dirty="0" smtClean="0"/>
              <a:t>. London: </a:t>
            </a:r>
            <a:r>
              <a:rPr lang="en-US" sz="700" dirty="0" err="1" smtClean="0"/>
              <a:t>Earthscan</a:t>
            </a:r>
            <a:r>
              <a:rPr lang="en-US" sz="700" dirty="0" smtClean="0"/>
              <a:t>.</a:t>
            </a:r>
          </a:p>
          <a:p>
            <a:r>
              <a:rPr lang="en-US" sz="700" baseline="30000" dirty="0" smtClean="0"/>
              <a:t>2</a:t>
            </a:r>
            <a:r>
              <a:rPr lang="en-US" sz="700" dirty="0" smtClean="0"/>
              <a:t> WHO (2013). </a:t>
            </a:r>
            <a:r>
              <a:rPr lang="en-US" sz="700" i="1" dirty="0" smtClean="0"/>
              <a:t>10 facts on obesity</a:t>
            </a:r>
            <a:r>
              <a:rPr lang="en-US" sz="700" dirty="0" smtClean="0"/>
              <a:t>. </a:t>
            </a:r>
            <a:r>
              <a:rPr lang="fr-FR" sz="700" dirty="0" smtClean="0"/>
              <a:t>Consulté sur Internet : </a:t>
            </a:r>
            <a:r>
              <a:rPr lang="en-US" sz="700" u="sng" dirty="0" smtClean="0">
                <a:hlinkClick r:id="rId2"/>
              </a:rPr>
              <a:t>http://www.who.int/features/factfiles/obesity/en/</a:t>
            </a:r>
            <a:endParaRPr lang="en-US" sz="700" u="sng" dirty="0" smtClean="0"/>
          </a:p>
          <a:p>
            <a:r>
              <a:rPr lang="en-US" sz="700" baseline="30000" dirty="0" smtClean="0"/>
              <a:t>3</a:t>
            </a:r>
            <a:r>
              <a:rPr lang="en-US" sz="700" dirty="0" smtClean="0"/>
              <a:t>Ng, M., et al. (2014). Global, regional, and national prevalence of overweight and obesity in children and adults during 1980–2013: A systematic analysis for the Global Burden of Disease Study 2013. </a:t>
            </a:r>
            <a:r>
              <a:rPr lang="fr-FR" sz="700" i="1" dirty="0" smtClean="0"/>
              <a:t>The Lancet</a:t>
            </a:r>
            <a:r>
              <a:rPr lang="fr-FR" sz="700" dirty="0" smtClean="0"/>
              <a:t>, </a:t>
            </a:r>
            <a:r>
              <a:rPr lang="fr-BE" sz="700" dirty="0" smtClean="0"/>
              <a:t>384, 9945, 766-781.</a:t>
            </a:r>
            <a:endParaRPr lang="fr-FR" sz="700" dirty="0" smtClean="0"/>
          </a:p>
          <a:p>
            <a:r>
              <a:rPr lang="fr-FR" sz="700" baseline="30000" dirty="0" smtClean="0"/>
              <a:t>4</a:t>
            </a:r>
            <a:r>
              <a:rPr lang="fr-FR" sz="700" dirty="0" smtClean="0"/>
              <a:t> </a:t>
            </a:r>
            <a:r>
              <a:rPr lang="fr-FR" sz="700" dirty="0" err="1" smtClean="0"/>
              <a:t>Beauloye</a:t>
            </a:r>
            <a:r>
              <a:rPr lang="fr-FR" sz="700" dirty="0" smtClean="0"/>
              <a:t>, V. (2013, mai). Problématique de la prise en charge de l’obésité pédiatrique. Communication présentée à </a:t>
            </a:r>
            <a:r>
              <a:rPr lang="fr-FR" sz="700" i="1" dirty="0" smtClean="0"/>
              <a:t>Symposium-Excès de poids chez l’enfant : une fatalité?</a:t>
            </a:r>
            <a:r>
              <a:rPr lang="fr-FR" sz="700" dirty="0" smtClean="0"/>
              <a:t> Bruxelles, Belgique. Consulté sur Internet : </a:t>
            </a:r>
            <a:r>
              <a:rPr lang="fr-FR" sz="700" dirty="0" smtClean="0">
                <a:hlinkClick r:id="rId3"/>
              </a:rPr>
              <a:t>http://www.armb.be/index.php?id=2567</a:t>
            </a:r>
            <a:r>
              <a:rPr lang="fr-FR" sz="700" dirty="0" smtClean="0"/>
              <a:t> </a:t>
            </a:r>
          </a:p>
          <a:p>
            <a:r>
              <a:rPr lang="fr-FR" sz="700" baseline="30000" dirty="0" smtClean="0"/>
              <a:t>5</a:t>
            </a:r>
            <a:r>
              <a:rPr lang="fr-FR" sz="700" dirty="0" smtClean="0"/>
              <a:t> Winter, R. &amp; </a:t>
            </a:r>
            <a:r>
              <a:rPr lang="fr-FR" sz="700" dirty="0" err="1" smtClean="0"/>
              <a:t>Munn</a:t>
            </a:r>
            <a:r>
              <a:rPr lang="fr-FR" sz="700" dirty="0" smtClean="0"/>
              <a:t>-Giddings, C. (2013). A </a:t>
            </a:r>
            <a:r>
              <a:rPr lang="fr-FR" sz="700" dirty="0" err="1" smtClean="0"/>
              <a:t>handbook</a:t>
            </a:r>
            <a:r>
              <a:rPr lang="fr-FR" sz="700" dirty="0" smtClean="0"/>
              <a:t> for action </a:t>
            </a:r>
            <a:r>
              <a:rPr lang="fr-FR" sz="700" dirty="0" err="1" smtClean="0"/>
              <a:t>research</a:t>
            </a:r>
            <a:r>
              <a:rPr lang="fr-FR" sz="700" dirty="0" smtClean="0"/>
              <a:t> in </a:t>
            </a:r>
            <a:r>
              <a:rPr lang="fr-FR" sz="700" dirty="0" err="1" smtClean="0"/>
              <a:t>health</a:t>
            </a:r>
            <a:r>
              <a:rPr lang="fr-FR" sz="700" dirty="0" smtClean="0"/>
              <a:t> and social care. London: </a:t>
            </a:r>
            <a:r>
              <a:rPr lang="fr-FR" sz="700" dirty="0" err="1" smtClean="0"/>
              <a:t>Routledge</a:t>
            </a:r>
            <a:r>
              <a:rPr lang="fr-FR" sz="700" dirty="0" smtClean="0"/>
              <a:t>.</a:t>
            </a:r>
            <a:endParaRPr lang="en-US" sz="8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32656" y="7979658"/>
            <a:ext cx="6192688" cy="815608"/>
          </a:xfrm>
          <a:prstGeom prst="rect">
            <a:avLst/>
          </a:prstGeom>
          <a:noFill/>
        </p:spPr>
        <p:txBody>
          <a:bodyPr wrap="square" lIns="18000" tIns="7200" rIns="18000" rtlCol="0">
            <a:spAutoFit/>
          </a:bodyPr>
          <a:lstStyle/>
          <a:p>
            <a:r>
              <a:rPr lang="fr-BE" sz="1400" b="1" dirty="0" smtClean="0"/>
              <a:t>4) Conclusion</a:t>
            </a:r>
            <a:endParaRPr lang="fr-BE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/>
              <a:t>The implementation of specific PA days meets parents and youth needs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/>
              <a:t>The collaboration between PA specialists and health professionals was seen as really productive and effective</a:t>
            </a:r>
            <a:endParaRPr lang="fr-BE" sz="1200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332656" y="2936776"/>
            <a:ext cx="2952328" cy="953453"/>
          </a:xfrm>
          <a:prstGeom prst="roundRect">
            <a:avLst/>
          </a:prstGeom>
          <a:gradFill>
            <a:gsLst>
              <a:gs pos="0">
                <a:srgbClr val="2D9BB9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rIns="18000" rtlCol="0">
            <a:spAutoFit/>
          </a:bodyPr>
          <a:lstStyle/>
          <a:p>
            <a:pPr lvl="0" algn="ctr"/>
            <a:r>
              <a:rPr lang="en-GB" sz="1400" dirty="0" smtClean="0">
                <a:solidFill>
                  <a:schemeClr val="bg1"/>
                </a:solidFill>
              </a:rPr>
              <a:t>1. Designing the activities</a:t>
            </a:r>
            <a:endParaRPr lang="en-GB" sz="1400" baseline="30000" dirty="0" smtClean="0">
              <a:solidFill>
                <a:schemeClr val="bg1"/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Developers: 3 PE students + 3 experts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4 meetings for developing a project (guiding principles and concrete adapted activities)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32656" y="4071555"/>
            <a:ext cx="2952328" cy="95345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rIns="18000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2. Validation of the project</a:t>
            </a:r>
            <a:endParaRPr lang="fr-BE" sz="1400" dirty="0" smtClean="0">
              <a:solidFill>
                <a:schemeClr val="bg1"/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6 independent experts (1 paediatrician, 1 nutritionist, 2 psychologists, 2 health science specialists)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32656" y="5097016"/>
            <a:ext cx="2952328" cy="10632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tIns="72000" rIns="18000" bIns="72000" rtlCol="0">
            <a:spAutoFit/>
          </a:bodyPr>
          <a:lstStyle/>
          <a:p>
            <a:pPr lvl="0" algn="ctr"/>
            <a:r>
              <a:rPr lang="en-GB" sz="1400" dirty="0" smtClean="0">
                <a:solidFill>
                  <a:schemeClr val="bg1"/>
                </a:solidFill>
              </a:rPr>
              <a:t>3. Implementation of a PA day</a:t>
            </a:r>
            <a:endParaRPr lang="fr-BE" sz="1400" dirty="0" smtClean="0">
              <a:solidFill>
                <a:schemeClr val="bg1"/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Saturday (March); Sart Tilman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9 families (1 young patient + 1 to 2 accompanying persons)</a:t>
            </a:r>
          </a:p>
          <a:p>
            <a:pPr marL="85725" indent="-85725">
              <a:buFont typeface="Arial" pitchFamily="34" charset="0"/>
              <a:buChar char="•"/>
            </a:pPr>
            <a:endParaRPr lang="en-GB" sz="100" dirty="0" smtClean="0"/>
          </a:p>
        </p:txBody>
      </p:sp>
      <p:sp>
        <p:nvSpPr>
          <p:cNvPr id="42" name="ZoneTexte 41"/>
          <p:cNvSpPr txBox="1"/>
          <p:nvPr/>
        </p:nvSpPr>
        <p:spPr>
          <a:xfrm>
            <a:off x="332656" y="6249145"/>
            <a:ext cx="2952328" cy="74914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rIns="18000" rtlCol="0">
            <a:spAutoFit/>
          </a:bodyPr>
          <a:lstStyle/>
          <a:p>
            <a:pPr lvl="0" algn="ctr"/>
            <a:r>
              <a:rPr lang="en-GB" sz="1400" dirty="0" smtClean="0">
                <a:solidFill>
                  <a:schemeClr val="bg1"/>
                </a:solidFill>
              </a:rPr>
              <a:t>4. Debriefing for adjustments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Analysis of the participants’ feedback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Meeting of the developers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32656" y="7174713"/>
            <a:ext cx="2952328" cy="74914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rIns="18000" rtlCol="0">
            <a:spAutoFit/>
          </a:bodyPr>
          <a:lstStyle/>
          <a:p>
            <a:pPr lvl="0" algn="ctr"/>
            <a:r>
              <a:rPr lang="en-GB" sz="1400" dirty="0" smtClean="0"/>
              <a:t>5. Five following events</a:t>
            </a:r>
            <a:endParaRPr lang="en-GB" sz="1400" baseline="300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2 half day in 2013-2014 academic year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/>
              <a:t>3 half day in 2014-2015 academic year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573016" y="2936776"/>
            <a:ext cx="2952328" cy="2083331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tIns="18000" rIns="18000" bIns="18000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Integrating parents in the PA day with their children + another member of the family/a friend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Involving the participants within the activities (limiting theoretical lectures)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Proposing activities that do not stigmatize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Choosing activities that participants will be able to transpose in their own daily life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Ensuring to the playful aspect of the activities integrated into the PA day</a:t>
            </a:r>
            <a:endParaRPr lang="en-GB" sz="1200" dirty="0" smtClean="0">
              <a:solidFill>
                <a:srgbClr val="002060"/>
              </a:solidFill>
            </a:endParaRPr>
          </a:p>
        </p:txBody>
      </p:sp>
      <p:sp>
        <p:nvSpPr>
          <p:cNvPr id="46" name="Accolade fermante 45"/>
          <p:cNvSpPr/>
          <p:nvPr/>
        </p:nvSpPr>
        <p:spPr>
          <a:xfrm>
            <a:off x="3284984" y="3368824"/>
            <a:ext cx="288032" cy="1224136"/>
          </a:xfrm>
          <a:prstGeom prst="rightBrace">
            <a:avLst>
              <a:gd name="adj1" fmla="val 0"/>
              <a:gd name="adj2" fmla="val 50000"/>
            </a:avLst>
          </a:prstGeom>
          <a:noFill/>
          <a:ln w="31750">
            <a:solidFill>
              <a:srgbClr val="86CEE2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9" name="ZoneTexte 48"/>
          <p:cNvSpPr txBox="1"/>
          <p:nvPr/>
        </p:nvSpPr>
        <p:spPr>
          <a:xfrm>
            <a:off x="3573016" y="5101917"/>
            <a:ext cx="2952328" cy="10617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tIns="18000" rIns="18000" bIns="18000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Animated walk (walk + active stations)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Interactive lecture (representations </a:t>
            </a:r>
            <a:r>
              <a:rPr lang="en-US" sz="1200" dirty="0" smtClean="0">
                <a:solidFill>
                  <a:srgbClr val="002060"/>
                </a:solidFill>
                <a:sym typeface="Wingdings" pitchFamily="2" charset="2"/>
              </a:rPr>
              <a:t> </a:t>
            </a:r>
            <a:r>
              <a:rPr lang="en-US" sz="1200" dirty="0" smtClean="0">
                <a:solidFill>
                  <a:srgbClr val="002060"/>
                </a:solidFill>
              </a:rPr>
              <a:t>PA)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Brainstorming about the </a:t>
            </a:r>
            <a:r>
              <a:rPr lang="en-US" sz="1200" dirty="0" smtClean="0">
                <a:solidFill>
                  <a:srgbClr val="002060"/>
                </a:solidFill>
              </a:rPr>
              <a:t>barriers against PA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PA circuit (7 practical stations with daily life activities – safe for </a:t>
            </a:r>
            <a:r>
              <a:rPr lang="en-US" sz="1200" smtClean="0">
                <a:solidFill>
                  <a:srgbClr val="002060"/>
                </a:solidFill>
              </a:rPr>
              <a:t>overweight youth)</a:t>
            </a:r>
            <a:endParaRPr lang="en-US" sz="1200" dirty="0" smtClean="0">
              <a:solidFill>
                <a:srgbClr val="002060"/>
              </a:solidFill>
            </a:endParaRPr>
          </a:p>
        </p:txBody>
      </p:sp>
      <p:cxnSp>
        <p:nvCxnSpPr>
          <p:cNvPr id="51" name="Connecteur droit 50"/>
          <p:cNvCxnSpPr>
            <a:stCxn id="41" idx="3"/>
            <a:endCxn id="49" idx="1"/>
          </p:cNvCxnSpPr>
          <p:nvPr/>
        </p:nvCxnSpPr>
        <p:spPr>
          <a:xfrm>
            <a:off x="3284984" y="5628641"/>
            <a:ext cx="288032" cy="4164"/>
          </a:xfrm>
          <a:prstGeom prst="line">
            <a:avLst/>
          </a:prstGeom>
          <a:noFill/>
          <a:ln w="31750">
            <a:solidFill>
              <a:srgbClr val="86CEE2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53" name="ZoneTexte 52"/>
          <p:cNvSpPr txBox="1"/>
          <p:nvPr/>
        </p:nvSpPr>
        <p:spPr>
          <a:xfrm>
            <a:off x="3573016" y="6249145"/>
            <a:ext cx="2952328" cy="1674709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8000" tIns="18000" rIns="18000" bIns="18000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Unanimous positive feedback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Need to respect a seasonal timeframe (show to the participants how to adapt)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Reduction the duration to one half day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</a:rPr>
              <a:t>Families are not always motivated enough to attend to such events but when they are participating, they express a clear enthusiasm about this time investment</a:t>
            </a:r>
          </a:p>
        </p:txBody>
      </p:sp>
      <p:sp>
        <p:nvSpPr>
          <p:cNvPr id="59" name="Accolade fermante 58"/>
          <p:cNvSpPr/>
          <p:nvPr/>
        </p:nvSpPr>
        <p:spPr>
          <a:xfrm>
            <a:off x="3284984" y="6609184"/>
            <a:ext cx="288032" cy="864096"/>
          </a:xfrm>
          <a:prstGeom prst="rightBrace">
            <a:avLst/>
          </a:prstGeom>
          <a:noFill/>
          <a:ln w="31750">
            <a:solidFill>
              <a:srgbClr val="86CEE2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556</Words>
  <Application>Microsoft Office PowerPoint</Application>
  <PresentationFormat>Format A4 (210 x 297 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Marc Cloes</dc:creator>
  <cp:lastModifiedBy>mcloes</cp:lastModifiedBy>
  <cp:revision>153</cp:revision>
  <dcterms:created xsi:type="dcterms:W3CDTF">2014-09-29T21:06:14Z</dcterms:created>
  <dcterms:modified xsi:type="dcterms:W3CDTF">2019-04-08T22:49:29Z</dcterms:modified>
</cp:coreProperties>
</file>