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7" r:id="rId2"/>
  </p:sldIdLst>
  <p:sldSz cx="30603825" cy="39604950"/>
  <p:notesSz cx="6797675" cy="9926638"/>
  <p:defaultTextStyle>
    <a:defPPr>
      <a:defRPr lang="fr-FR"/>
    </a:defPPr>
    <a:lvl1pPr marL="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1pPr>
    <a:lvl2pPr marL="200596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2pPr>
    <a:lvl3pPr marL="401193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3pPr>
    <a:lvl4pPr marL="601789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4pPr>
    <a:lvl5pPr marL="802386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5pPr>
    <a:lvl6pPr marL="1002982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6pPr>
    <a:lvl7pPr marL="1203579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7pPr>
    <a:lvl8pPr marL="14041755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8pPr>
    <a:lvl9pPr marL="16047720" algn="l" defTabSz="4011930" rtl="0" eaLnBrk="1" latinLnBrk="0" hangingPunct="1">
      <a:defRPr sz="7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96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A3"/>
    <a:srgbClr val="FFD1E4"/>
    <a:srgbClr val="FDDDC3"/>
    <a:srgbClr val="FFBDD8"/>
    <a:srgbClr val="FF0066"/>
    <a:srgbClr val="BED395"/>
    <a:srgbClr val="FF3399"/>
    <a:srgbClr val="B5CD85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7" autoAdjust="0"/>
  </p:normalViewPr>
  <p:slideViewPr>
    <p:cSldViewPr>
      <p:cViewPr varScale="1">
        <p:scale>
          <a:sx n="11" d="100"/>
          <a:sy n="11" d="100"/>
        </p:scale>
        <p:origin x="2310" y="174"/>
      </p:cViewPr>
      <p:guideLst>
        <p:guide orient="horz" pos="12474"/>
        <p:guide pos="96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>
              <a:defRPr sz="1300"/>
            </a:lvl1pPr>
          </a:lstStyle>
          <a:p>
            <a:fld id="{457919C8-DD80-49B3-AF75-77B92A8D8833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962150" y="744538"/>
            <a:ext cx="28733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4" tIns="47777" rIns="95554" bIns="4777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r">
              <a:defRPr sz="1300"/>
            </a:lvl1pPr>
          </a:lstStyle>
          <a:p>
            <a:fld id="{454A417C-323D-418A-9761-90687EA26261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735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1pPr>
    <a:lvl2pPr marL="200596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2pPr>
    <a:lvl3pPr marL="401193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3pPr>
    <a:lvl4pPr marL="601789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4pPr>
    <a:lvl5pPr marL="802386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5pPr>
    <a:lvl6pPr marL="1002982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6pPr>
    <a:lvl7pPr marL="1203579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7pPr>
    <a:lvl8pPr marL="14041755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8pPr>
    <a:lvl9pPr marL="16047720" algn="l" defTabSz="4011930" rtl="0" eaLnBrk="1" latinLnBrk="0" hangingPunct="1">
      <a:defRPr sz="5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A417C-323D-418A-9761-90687EA26261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95287" y="12303207"/>
            <a:ext cx="26013251" cy="8489394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90574" y="22442805"/>
            <a:ext cx="21422678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04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09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19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24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29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03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039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187773" y="1586072"/>
            <a:ext cx="6885861" cy="33792557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30191" y="1586072"/>
            <a:ext cx="20147518" cy="3379255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7491" y="25449885"/>
            <a:ext cx="26013251" cy="7865983"/>
          </a:xfrm>
        </p:spPr>
        <p:txBody>
          <a:bodyPr anchor="t"/>
          <a:lstStyle>
            <a:lvl1pPr algn="l">
              <a:defRPr sz="176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17491" y="16786270"/>
            <a:ext cx="26013251" cy="8663580"/>
          </a:xfrm>
        </p:spPr>
        <p:txBody>
          <a:bodyPr anchor="b"/>
          <a:lstStyle>
            <a:lvl1pPr marL="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1pPr>
            <a:lvl2pPr marL="200489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400979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601468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801959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1002448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202939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403427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603916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30191" y="9241158"/>
            <a:ext cx="13516689" cy="26137436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556945" y="9241158"/>
            <a:ext cx="13516689" cy="26137436"/>
          </a:xfrm>
        </p:spPr>
        <p:txBody>
          <a:bodyPr/>
          <a:lstStyle>
            <a:lvl1pPr>
              <a:defRPr sz="12300"/>
            </a:lvl1pPr>
            <a:lvl2pPr>
              <a:defRPr sz="10500"/>
            </a:lvl2pPr>
            <a:lvl3pPr>
              <a:defRPr sz="88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0191" y="8865277"/>
            <a:ext cx="13522004" cy="3694626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4890" indent="0">
              <a:buNone/>
              <a:defRPr sz="8800" b="1"/>
            </a:lvl2pPr>
            <a:lvl3pPr marL="4009798" indent="0">
              <a:buNone/>
              <a:defRPr sz="7900" b="1"/>
            </a:lvl3pPr>
            <a:lvl4pPr marL="6014683" indent="0">
              <a:buNone/>
              <a:defRPr sz="7000" b="1"/>
            </a:lvl4pPr>
            <a:lvl5pPr marL="8019595" indent="0">
              <a:buNone/>
              <a:defRPr sz="7000" b="1"/>
            </a:lvl5pPr>
            <a:lvl6pPr marL="10024481" indent="0">
              <a:buNone/>
              <a:defRPr sz="7000" b="1"/>
            </a:lvl6pPr>
            <a:lvl7pPr marL="12029393" indent="0">
              <a:buNone/>
              <a:defRPr sz="7000" b="1"/>
            </a:lvl7pPr>
            <a:lvl8pPr marL="14034279" indent="0">
              <a:buNone/>
              <a:defRPr sz="7000" b="1"/>
            </a:lvl8pPr>
            <a:lvl9pPr marL="16039164" indent="0">
              <a:buNone/>
              <a:defRPr sz="7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0191" y="12559903"/>
            <a:ext cx="13522004" cy="22818688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546326" y="8865277"/>
            <a:ext cx="13527316" cy="3694626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2004890" indent="0">
              <a:buNone/>
              <a:defRPr sz="8800" b="1"/>
            </a:lvl2pPr>
            <a:lvl3pPr marL="4009798" indent="0">
              <a:buNone/>
              <a:defRPr sz="7900" b="1"/>
            </a:lvl3pPr>
            <a:lvl4pPr marL="6014683" indent="0">
              <a:buNone/>
              <a:defRPr sz="7000" b="1"/>
            </a:lvl4pPr>
            <a:lvl5pPr marL="8019595" indent="0">
              <a:buNone/>
              <a:defRPr sz="7000" b="1"/>
            </a:lvl5pPr>
            <a:lvl6pPr marL="10024481" indent="0">
              <a:buNone/>
              <a:defRPr sz="7000" b="1"/>
            </a:lvl6pPr>
            <a:lvl7pPr marL="12029393" indent="0">
              <a:buNone/>
              <a:defRPr sz="7000" b="1"/>
            </a:lvl7pPr>
            <a:lvl8pPr marL="14034279" indent="0">
              <a:buNone/>
              <a:defRPr sz="7000" b="1"/>
            </a:lvl8pPr>
            <a:lvl9pPr marL="16039164" indent="0">
              <a:buNone/>
              <a:defRPr sz="70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546326" y="12559903"/>
            <a:ext cx="13527316" cy="22818688"/>
          </a:xfrm>
        </p:spPr>
        <p:txBody>
          <a:bodyPr/>
          <a:lstStyle>
            <a:lvl1pPr>
              <a:defRPr sz="10500"/>
            </a:lvl1pPr>
            <a:lvl2pPr>
              <a:defRPr sz="8800"/>
            </a:lvl2pPr>
            <a:lvl3pPr>
              <a:defRPr sz="79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0196" y="1576864"/>
            <a:ext cx="10068448" cy="6710839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246" y="1576866"/>
            <a:ext cx="17108388" cy="33801728"/>
          </a:xfrm>
        </p:spPr>
        <p:txBody>
          <a:bodyPr/>
          <a:lstStyle>
            <a:lvl1pPr>
              <a:defRPr sz="14000"/>
            </a:lvl1pPr>
            <a:lvl2pPr>
              <a:defRPr sz="12300"/>
            </a:lvl2pPr>
            <a:lvl3pPr>
              <a:defRPr sz="105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30196" y="8287740"/>
            <a:ext cx="10068448" cy="27090889"/>
          </a:xfrm>
        </p:spPr>
        <p:txBody>
          <a:bodyPr/>
          <a:lstStyle>
            <a:lvl1pPr marL="0" indent="0">
              <a:buNone/>
              <a:defRPr sz="6100"/>
            </a:lvl1pPr>
            <a:lvl2pPr marL="2004890" indent="0">
              <a:buNone/>
              <a:defRPr sz="5300"/>
            </a:lvl2pPr>
            <a:lvl3pPr marL="4009798" indent="0">
              <a:buNone/>
              <a:defRPr sz="4400"/>
            </a:lvl3pPr>
            <a:lvl4pPr marL="6014683" indent="0">
              <a:buNone/>
              <a:defRPr sz="3900"/>
            </a:lvl4pPr>
            <a:lvl5pPr marL="8019595" indent="0">
              <a:buNone/>
              <a:defRPr sz="3900"/>
            </a:lvl5pPr>
            <a:lvl6pPr marL="10024481" indent="0">
              <a:buNone/>
              <a:defRPr sz="3900"/>
            </a:lvl6pPr>
            <a:lvl7pPr marL="12029393" indent="0">
              <a:buNone/>
              <a:defRPr sz="3900"/>
            </a:lvl7pPr>
            <a:lvl8pPr marL="14034279" indent="0">
              <a:buNone/>
              <a:defRPr sz="3900"/>
            </a:lvl8pPr>
            <a:lvl9pPr marL="16039164" indent="0">
              <a:buNone/>
              <a:defRPr sz="3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98564" y="27723465"/>
            <a:ext cx="18362295" cy="3272912"/>
          </a:xfrm>
        </p:spPr>
        <p:txBody>
          <a:bodyPr anchor="b"/>
          <a:lstStyle>
            <a:lvl1pPr algn="l">
              <a:defRPr sz="88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98564" y="3538776"/>
            <a:ext cx="18362295" cy="23762970"/>
          </a:xfrm>
        </p:spPr>
        <p:txBody>
          <a:bodyPr/>
          <a:lstStyle>
            <a:lvl1pPr marL="0" indent="0">
              <a:buNone/>
              <a:defRPr sz="14000"/>
            </a:lvl1pPr>
            <a:lvl2pPr marL="2004890" indent="0">
              <a:buNone/>
              <a:defRPr sz="12300"/>
            </a:lvl2pPr>
            <a:lvl3pPr marL="4009798" indent="0">
              <a:buNone/>
              <a:defRPr sz="10500"/>
            </a:lvl3pPr>
            <a:lvl4pPr marL="6014683" indent="0">
              <a:buNone/>
              <a:defRPr sz="8800"/>
            </a:lvl4pPr>
            <a:lvl5pPr marL="8019595" indent="0">
              <a:buNone/>
              <a:defRPr sz="8800"/>
            </a:lvl5pPr>
            <a:lvl6pPr marL="10024481" indent="0">
              <a:buNone/>
              <a:defRPr sz="8800"/>
            </a:lvl6pPr>
            <a:lvl7pPr marL="12029393" indent="0">
              <a:buNone/>
              <a:defRPr sz="8800"/>
            </a:lvl7pPr>
            <a:lvl8pPr marL="14034279" indent="0">
              <a:buNone/>
              <a:defRPr sz="8800"/>
            </a:lvl8pPr>
            <a:lvl9pPr marL="16039164" indent="0">
              <a:buNone/>
              <a:defRPr sz="88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98564" y="30996377"/>
            <a:ext cx="18362295" cy="4648078"/>
          </a:xfrm>
        </p:spPr>
        <p:txBody>
          <a:bodyPr/>
          <a:lstStyle>
            <a:lvl1pPr marL="0" indent="0">
              <a:buNone/>
              <a:defRPr sz="6100"/>
            </a:lvl1pPr>
            <a:lvl2pPr marL="2004890" indent="0">
              <a:buNone/>
              <a:defRPr sz="5300"/>
            </a:lvl2pPr>
            <a:lvl3pPr marL="4009798" indent="0">
              <a:buNone/>
              <a:defRPr sz="4400"/>
            </a:lvl3pPr>
            <a:lvl4pPr marL="6014683" indent="0">
              <a:buNone/>
              <a:defRPr sz="3900"/>
            </a:lvl4pPr>
            <a:lvl5pPr marL="8019595" indent="0">
              <a:buNone/>
              <a:defRPr sz="3900"/>
            </a:lvl5pPr>
            <a:lvl6pPr marL="10024481" indent="0">
              <a:buNone/>
              <a:defRPr sz="3900"/>
            </a:lvl6pPr>
            <a:lvl7pPr marL="12029393" indent="0">
              <a:buNone/>
              <a:defRPr sz="3900"/>
            </a:lvl7pPr>
            <a:lvl8pPr marL="14034279" indent="0">
              <a:buNone/>
              <a:defRPr sz="3900"/>
            </a:lvl8pPr>
            <a:lvl9pPr marL="16039164" indent="0">
              <a:buNone/>
              <a:defRPr sz="3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0191" y="1586034"/>
            <a:ext cx="27543443" cy="6600825"/>
          </a:xfrm>
          <a:prstGeom prst="rect">
            <a:avLst/>
          </a:prstGeom>
        </p:spPr>
        <p:txBody>
          <a:bodyPr vert="horz" lIns="400982" tIns="200491" rIns="400982" bIns="200491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0191" y="9241158"/>
            <a:ext cx="27543443" cy="26137436"/>
          </a:xfrm>
          <a:prstGeom prst="rect">
            <a:avLst/>
          </a:prstGeom>
        </p:spPr>
        <p:txBody>
          <a:bodyPr vert="horz" lIns="400982" tIns="200491" rIns="400982" bIns="20049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30191" y="36707959"/>
            <a:ext cx="7140893" cy="2108597"/>
          </a:xfrm>
          <a:prstGeom prst="rect">
            <a:avLst/>
          </a:prstGeom>
        </p:spPr>
        <p:txBody>
          <a:bodyPr vert="horz" lIns="400982" tIns="200491" rIns="400982" bIns="200491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CC9A7-3FCC-48BA-B57C-99E283236D6B}" type="datetimeFigureOut">
              <a:rPr lang="fr-BE" smtClean="0"/>
              <a:pPr/>
              <a:t>09-04-19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456307" y="36707959"/>
            <a:ext cx="9691211" cy="2108597"/>
          </a:xfrm>
          <a:prstGeom prst="rect">
            <a:avLst/>
          </a:prstGeom>
        </p:spPr>
        <p:txBody>
          <a:bodyPr vert="horz" lIns="400982" tIns="200491" rIns="400982" bIns="200491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932741" y="36707959"/>
            <a:ext cx="7140893" cy="2108597"/>
          </a:xfrm>
          <a:prstGeom prst="rect">
            <a:avLst/>
          </a:prstGeom>
        </p:spPr>
        <p:txBody>
          <a:bodyPr vert="horz" lIns="400982" tIns="200491" rIns="400982" bIns="200491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4D96F-0307-4549-9DA5-5051D1BF6976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4009798" rtl="0" eaLnBrk="1" latinLnBrk="0" hangingPunct="1">
        <a:spcBef>
          <a:spcPct val="0"/>
        </a:spcBef>
        <a:buNone/>
        <a:defRPr sz="19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3684" indent="-1503684" algn="l" defTabSz="4009798" rtl="0" eaLnBrk="1" latinLnBrk="0" hangingPunct="1">
        <a:spcBef>
          <a:spcPct val="20000"/>
        </a:spcBef>
        <a:buFont typeface="Arial" pitchFamily="34" charset="0"/>
        <a:buChar char="•"/>
        <a:defRPr sz="14000" kern="1200">
          <a:solidFill>
            <a:schemeClr val="tx1"/>
          </a:solidFill>
          <a:latin typeface="+mn-lt"/>
          <a:ea typeface="+mn-ea"/>
          <a:cs typeface="+mn-cs"/>
        </a:defRPr>
      </a:lvl1pPr>
      <a:lvl2pPr marL="3257956" indent="-1253070" algn="l" defTabSz="4009798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2pPr>
      <a:lvl3pPr marL="5012249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7017139" indent="-1002456" algn="l" defTabSz="4009798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022029" indent="-1002456" algn="l" defTabSz="4009798" rtl="0" eaLnBrk="1" latinLnBrk="0" hangingPunct="1">
        <a:spcBef>
          <a:spcPct val="20000"/>
        </a:spcBef>
        <a:buFont typeface="Arial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26937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031823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036735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41620" indent="-1002456" algn="l" defTabSz="4009798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1pPr>
      <a:lvl2pPr marL="2004890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4009798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014683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4pPr>
      <a:lvl5pPr marL="8019595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5pPr>
      <a:lvl6pPr marL="10024481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6pPr>
      <a:lvl7pPr marL="12029393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7pPr>
      <a:lvl8pPr marL="14034279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8pPr>
      <a:lvl9pPr marL="16039164" algn="l" defTabSz="4009798" rtl="0" eaLnBrk="1" latinLnBrk="0" hangingPunct="1">
        <a:defRPr sz="7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5" Type="http://schemas.openxmlformats.org/officeDocument/2006/relationships/image" Target="../media/image13.jp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ZoneTexte 60"/>
          <p:cNvSpPr txBox="1"/>
          <p:nvPr/>
        </p:nvSpPr>
        <p:spPr>
          <a:xfrm>
            <a:off x="12572127" y="22754989"/>
            <a:ext cx="54595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Accessibility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Presence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of video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media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2211" y="22322755"/>
            <a:ext cx="3117903" cy="3155318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31162" y="37442384"/>
            <a:ext cx="2404860" cy="175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52240" y="216299"/>
            <a:ext cx="30083782" cy="3312368"/>
          </a:xfrm>
          <a:prstGeom prst="rect">
            <a:avLst/>
          </a:prstGeom>
          <a:solidFill>
            <a:srgbClr val="BED395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«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11BOUGE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» WEBSITE: PRINCIPLES OF THE DESIGNERS AND OPINIONS OF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PRACTITIONERS</a:t>
            </a:r>
            <a:endParaRPr lang="fr-B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31581" y="3808332"/>
            <a:ext cx="7650956" cy="177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fr-BE" sz="4800" dirty="0" err="1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Andris</a:t>
            </a: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, M., </a:t>
            </a:r>
            <a:r>
              <a:rPr lang="fr-BE" sz="4800" dirty="0" err="1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Pauly</a:t>
            </a: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, A.,</a:t>
            </a:r>
          </a:p>
          <a:p>
            <a:pPr>
              <a:lnSpc>
                <a:spcPct val="114000"/>
              </a:lnSpc>
            </a:pP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Mouton, A. &amp; </a:t>
            </a:r>
            <a:r>
              <a:rPr lang="fr-BE" sz="4800" dirty="0" err="1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Cloes</a:t>
            </a: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, M.</a:t>
            </a:r>
            <a:endParaRPr lang="fr-BE" sz="4800" dirty="0">
              <a:solidFill>
                <a:schemeClr val="bg1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976" y="3808332"/>
            <a:ext cx="12075073" cy="157953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47" b="25241"/>
          <a:stretch/>
        </p:blipFill>
        <p:spPr>
          <a:xfrm>
            <a:off x="17379463" y="8278402"/>
            <a:ext cx="6239763" cy="1712190"/>
          </a:xfrm>
          <a:prstGeom prst="rect">
            <a:avLst/>
          </a:prstGeom>
        </p:spPr>
      </p:pic>
      <p:sp>
        <p:nvSpPr>
          <p:cNvPr id="32" name="Organigramme : Alternative 31"/>
          <p:cNvSpPr/>
          <p:nvPr/>
        </p:nvSpPr>
        <p:spPr>
          <a:xfrm>
            <a:off x="260022" y="6087784"/>
            <a:ext cx="30083782" cy="1368152"/>
          </a:xfrm>
          <a:prstGeom prst="flowChartAlternateProcess">
            <a:avLst/>
          </a:prstGeom>
          <a:noFill/>
          <a:ln w="476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7200" b="1" spc="300" dirty="0" smtClean="0">
                <a:ln w="47625" cmpd="sng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INTRODUCTION</a:t>
            </a:r>
            <a:endParaRPr lang="fr-BE" sz="7200" b="1" spc="300" dirty="0">
              <a:ln w="47625" cmpd="sng"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0943049" y="3827227"/>
            <a:ext cx="9336528" cy="1776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4000"/>
              </a:lnSpc>
            </a:pP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Sports and </a:t>
            </a:r>
            <a:r>
              <a:rPr lang="fr-BE" sz="4800" dirty="0" err="1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Rehabilitation</a:t>
            </a:r>
            <a:endParaRPr lang="fr-BE" sz="4800" dirty="0">
              <a:solidFill>
                <a:schemeClr val="bg1">
                  <a:lumMod val="50000"/>
                </a:schemeClr>
              </a:solidFill>
              <a:latin typeface="Segoe Print" panose="02000600000000000000" pitchFamily="2" charset="0"/>
            </a:endParaRPr>
          </a:p>
          <a:p>
            <a:pPr algn="r">
              <a:lnSpc>
                <a:spcPct val="114000"/>
              </a:lnSpc>
            </a:pP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Sciences - </a:t>
            </a:r>
            <a:r>
              <a:rPr lang="fr-BE" sz="4800" dirty="0" err="1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University</a:t>
            </a:r>
            <a:r>
              <a:rPr lang="fr-BE" sz="4800" dirty="0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 of </a:t>
            </a:r>
            <a:r>
              <a:rPr lang="fr-BE" sz="4800" dirty="0" err="1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L</a:t>
            </a:r>
            <a:r>
              <a:rPr lang="fr-BE" sz="4800" dirty="0" err="1" smtClean="0">
                <a:solidFill>
                  <a:schemeClr val="bg1">
                    <a:lumMod val="50000"/>
                  </a:schemeClr>
                </a:solidFill>
                <a:latin typeface="Segoe Print" panose="02000600000000000000" pitchFamily="2" charset="0"/>
              </a:rPr>
              <a:t>iege</a:t>
            </a:r>
            <a:endParaRPr lang="fr-BE" sz="4800" dirty="0">
              <a:solidFill>
                <a:schemeClr val="bg1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65" name="Organigramme : Alternative 64"/>
          <p:cNvSpPr/>
          <p:nvPr/>
        </p:nvSpPr>
        <p:spPr>
          <a:xfrm>
            <a:off x="331581" y="12385651"/>
            <a:ext cx="30083782" cy="1368152"/>
          </a:xfrm>
          <a:prstGeom prst="flowChartAlternateProcess">
            <a:avLst/>
          </a:prstGeom>
          <a:noFill/>
          <a:ln w="476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7200" b="1" spc="300" dirty="0" smtClean="0">
                <a:ln w="47625" cmpd="sng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METHOD</a:t>
            </a:r>
            <a:endParaRPr lang="fr-BE" sz="7200" b="1" spc="300" dirty="0">
              <a:ln w="47625" cmpd="sng"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66" name="Organigramme : Alternative 65"/>
          <p:cNvSpPr/>
          <p:nvPr/>
        </p:nvSpPr>
        <p:spPr>
          <a:xfrm>
            <a:off x="224015" y="19658459"/>
            <a:ext cx="30083782" cy="1368152"/>
          </a:xfrm>
          <a:prstGeom prst="flowChartAlternateProcess">
            <a:avLst/>
          </a:prstGeom>
          <a:noFill/>
          <a:ln w="476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7200" b="1" spc="300" dirty="0" smtClean="0">
                <a:ln w="47625" cmpd="sng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RESULTS AND DISCUSSION</a:t>
            </a:r>
            <a:endParaRPr lang="fr-BE" sz="7200" b="1" spc="300" dirty="0">
              <a:ln w="47625" cmpd="sng"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67" name="Organigramme : Alternative 66"/>
          <p:cNvSpPr/>
          <p:nvPr/>
        </p:nvSpPr>
        <p:spPr>
          <a:xfrm>
            <a:off x="224016" y="33027839"/>
            <a:ext cx="30083782" cy="1368152"/>
          </a:xfrm>
          <a:prstGeom prst="flowChartAlternateProcess">
            <a:avLst/>
          </a:prstGeom>
          <a:noFill/>
          <a:ln w="4762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7200" b="1" spc="300" dirty="0" smtClean="0">
                <a:ln w="47625" cmpd="sng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anose="04020904020102020604" pitchFamily="82" charset="0"/>
              </a:rPr>
              <a:t>CONCLUSION</a:t>
            </a:r>
            <a:endParaRPr lang="fr-BE" sz="7200" b="1" spc="300" dirty="0">
              <a:ln w="47625" cmpd="sng"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anose="04020904020102020604" pitchFamily="82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97" y="37320782"/>
            <a:ext cx="1980432" cy="1732878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2515199" y="37350181"/>
            <a:ext cx="25583526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Haerens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L., Kirk, D.,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Cardon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G., &amp; De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Bourdeaudhuij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I. (2011). Toward the Development of a Pedagogical Model for Health-Based Physical Education, 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Quest,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63, 3, 321-338. http://dx.doi.org/10.1080/00336297.2011.10483684 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Tappe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M.K. &amp;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Burgeson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C.R. (2004). Physical Education: A Cornerstone for Physically Active Lifestyles. </a:t>
            </a:r>
            <a:r>
              <a:rPr lang="en-US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Journal of Teaching in Physical Education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23, 4, 281-299.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Organigramme : Alternative 39"/>
          <p:cNvSpPr/>
          <p:nvPr/>
        </p:nvSpPr>
        <p:spPr>
          <a:xfrm>
            <a:off x="24091774" y="7675245"/>
            <a:ext cx="6256916" cy="448412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Goal of the </a:t>
            </a:r>
            <a:r>
              <a:rPr lang="fr-BE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study</a:t>
            </a:r>
            <a:r>
              <a:rPr lang="fr-BE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:</a:t>
            </a:r>
          </a:p>
          <a:p>
            <a:pPr algn="just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To compare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the principles respected by the website’s designers and the opinions of the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practitioners</a:t>
            </a:r>
            <a:endParaRPr lang="fr-BE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72" name="Organigramme : Alternative 71"/>
          <p:cNvSpPr/>
          <p:nvPr/>
        </p:nvSpPr>
        <p:spPr>
          <a:xfrm>
            <a:off x="291827" y="7675245"/>
            <a:ext cx="6192688" cy="4484122"/>
          </a:xfrm>
          <a:prstGeom prst="flowChartAlternateProcess">
            <a:avLst/>
          </a:prstGeom>
          <a:solidFill>
            <a:srgbClr val="FDDDC3"/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Physical literacy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= Guiding principle in PE</a:t>
            </a: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  <a:p>
            <a:pPr algn="just"/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= in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charge of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pre-paring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physically 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edu-cated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 citizens and promote PA at school (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Tappe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 et al., 2004)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77" name="Organigramme : Alternative 76"/>
          <p:cNvSpPr/>
          <p:nvPr/>
        </p:nvSpPr>
        <p:spPr>
          <a:xfrm>
            <a:off x="9829303" y="7675245"/>
            <a:ext cx="6976995" cy="4484122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I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n fact:</a:t>
            </a:r>
            <a:endParaRPr 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PE teachers = some 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diffi-culties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to adapt their 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tra-ditional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way of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teaching</a:t>
            </a:r>
          </a:p>
          <a:p>
            <a:pPr algn="just"/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sym typeface="Wingdings"/>
              </a:rPr>
              <a:t>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sym typeface="Wingdings"/>
              </a:rPr>
              <a:t> need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sym typeface="Wingdings"/>
              </a:rPr>
              <a:t>resources in order to reach this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sym typeface="Wingdings"/>
              </a:rPr>
              <a:t>objective (</a:t>
            </a:r>
            <a:r>
              <a:rPr lang="en-US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sym typeface="Wingdings"/>
              </a:rPr>
              <a:t>Haerens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sym typeface="Wingdings"/>
              </a:rPr>
              <a:t> et al., 2011)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 rot="20447364">
            <a:off x="7042694" y="8498889"/>
            <a:ext cx="2367956" cy="2308324"/>
          </a:xfrm>
          <a:prstGeom prst="rect">
            <a:avLst/>
          </a:prstGeom>
          <a:noFill/>
          <a:ln w="19050" cmpd="dbl">
            <a:noFill/>
          </a:ln>
        </p:spPr>
        <p:txBody>
          <a:bodyPr wrap="none" rtlCol="0">
            <a:spAutoFit/>
          </a:bodyPr>
          <a:lstStyle/>
          <a:p>
            <a:r>
              <a:rPr lang="fr-BE" sz="7200" dirty="0" smtClean="0">
                <a:ln w="44450" cmpd="sng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YES !</a:t>
            </a:r>
          </a:p>
          <a:p>
            <a:r>
              <a:rPr lang="fr-BE" sz="7200" dirty="0" smtClean="0">
                <a:ln w="44450" cmpd="sng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BUT…</a:t>
            </a:r>
            <a:endParaRPr lang="fr-BE" sz="7200" dirty="0">
              <a:ln w="44450" cmpd="sng"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7159106" y="10297419"/>
            <a:ext cx="6532558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Website created by a </a:t>
            </a:r>
          </a:p>
          <a:p>
            <a:pPr algn="ctr">
              <a:lnSpc>
                <a:spcPct val="120000"/>
              </a:lnSpc>
            </a:pP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m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utual insurance company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305" y="14901369"/>
            <a:ext cx="4426338" cy="170769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617" y="15172164"/>
            <a:ext cx="820528" cy="1105361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238267" y="16926346"/>
            <a:ext cx="2448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Phone interview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275514" y="16885029"/>
            <a:ext cx="8071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7 out of the 12 experts involved in the conception of the website</a:t>
            </a:r>
            <a:endParaRPr lang="fr-BE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1" t="11809" r="14699" b="12007"/>
          <a:stretch/>
        </p:blipFill>
        <p:spPr>
          <a:xfrm>
            <a:off x="18279359" y="14683329"/>
            <a:ext cx="1389421" cy="149720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774" y="14433464"/>
            <a:ext cx="1516850" cy="227527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35" t="3043" r="11595" b="8307"/>
          <a:stretch/>
        </p:blipFill>
        <p:spPr>
          <a:xfrm>
            <a:off x="22919712" y="16169281"/>
            <a:ext cx="918831" cy="2516241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7005092" y="16561863"/>
            <a:ext cx="3937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Questionnaire</a:t>
            </a:r>
            <a:endParaRPr lang="fr-BE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6006608" y="15139010"/>
            <a:ext cx="3849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6 PE teachers</a:t>
            </a:r>
            <a:endParaRPr lang="fr-BE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4421168" y="17195813"/>
            <a:ext cx="3849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15 PE master students</a:t>
            </a:r>
            <a:endParaRPr lang="fr-BE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" t="672" r="1763" b="2523"/>
          <a:stretch/>
        </p:blipFill>
        <p:spPr>
          <a:xfrm>
            <a:off x="25780459" y="27505736"/>
            <a:ext cx="4527339" cy="519253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t="7093" r="22344" b="7929"/>
          <a:stretch/>
        </p:blipFill>
        <p:spPr>
          <a:xfrm>
            <a:off x="252240" y="21359136"/>
            <a:ext cx="4525405" cy="5570207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1" t="3794" r="1942" b="3672"/>
          <a:stretch/>
        </p:blipFill>
        <p:spPr>
          <a:xfrm>
            <a:off x="14671338" y="29299688"/>
            <a:ext cx="1189135" cy="1187836"/>
          </a:xfrm>
          <a:prstGeom prst="rect">
            <a:avLst/>
          </a:prstGeom>
        </p:spPr>
      </p:pic>
      <p:sp>
        <p:nvSpPr>
          <p:cNvPr id="30" name="Bulle ronde 29"/>
          <p:cNvSpPr/>
          <p:nvPr/>
        </p:nvSpPr>
        <p:spPr>
          <a:xfrm>
            <a:off x="6728855" y="21975750"/>
            <a:ext cx="12037379" cy="4420800"/>
          </a:xfrm>
          <a:prstGeom prst="wedgeEllipseCallout">
            <a:avLst>
              <a:gd name="adj1" fmla="val -70180"/>
              <a:gd name="adj2" fmla="val 92587"/>
            </a:avLst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2" name="Arrondir un rectangle avec un coin diagonal 41"/>
          <p:cNvSpPr/>
          <p:nvPr/>
        </p:nvSpPr>
        <p:spPr>
          <a:xfrm>
            <a:off x="367203" y="14159186"/>
            <a:ext cx="13800895" cy="4914181"/>
          </a:xfrm>
          <a:prstGeom prst="round2DiagRect">
            <a:avLst>
              <a:gd name="adj1" fmla="val 46605"/>
              <a:gd name="adj2" fmla="val 0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4" name="Arrondir un rectangle avec un coin diagonal 53"/>
          <p:cNvSpPr/>
          <p:nvPr/>
        </p:nvSpPr>
        <p:spPr>
          <a:xfrm rot="10800000">
            <a:off x="16478681" y="14132148"/>
            <a:ext cx="13800895" cy="4914181"/>
          </a:xfrm>
          <a:prstGeom prst="round2DiagRect">
            <a:avLst>
              <a:gd name="adj1" fmla="val 0"/>
              <a:gd name="adj2" fmla="val 46839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5" name="Bulle ronde 54"/>
          <p:cNvSpPr/>
          <p:nvPr/>
        </p:nvSpPr>
        <p:spPr>
          <a:xfrm>
            <a:off x="16327378" y="26428889"/>
            <a:ext cx="9289032" cy="5741597"/>
          </a:xfrm>
          <a:prstGeom prst="wedgeEllipseCallout">
            <a:avLst>
              <a:gd name="adj1" fmla="val 61806"/>
              <a:gd name="adj2" fmla="val -65752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6" name="Bulle ronde 55"/>
          <p:cNvSpPr/>
          <p:nvPr/>
        </p:nvSpPr>
        <p:spPr>
          <a:xfrm>
            <a:off x="12105715" y="21495702"/>
            <a:ext cx="13321039" cy="4900848"/>
          </a:xfrm>
          <a:prstGeom prst="wedgeEllipseCallout">
            <a:avLst>
              <a:gd name="adj1" fmla="val 60396"/>
              <a:gd name="adj2" fmla="val -16954"/>
            </a:avLst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" t="4002" r="52559" b="4291"/>
          <a:stretch/>
        </p:blipFill>
        <p:spPr>
          <a:xfrm>
            <a:off x="14848113" y="23544074"/>
            <a:ext cx="907600" cy="917941"/>
          </a:xfrm>
          <a:prstGeom prst="rect">
            <a:avLst/>
          </a:prstGeom>
        </p:spPr>
      </p:pic>
      <p:sp>
        <p:nvSpPr>
          <p:cNvPr id="57" name="Bulle ronde 56"/>
          <p:cNvSpPr/>
          <p:nvPr/>
        </p:nvSpPr>
        <p:spPr>
          <a:xfrm>
            <a:off x="5796857" y="27505736"/>
            <a:ext cx="8576665" cy="4868149"/>
          </a:xfrm>
          <a:prstGeom prst="wedgeEllipseCallout">
            <a:avLst>
              <a:gd name="adj1" fmla="val -64566"/>
              <a:gd name="adj2" fmla="val 5935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41" y="28635898"/>
            <a:ext cx="3602423" cy="2932205"/>
          </a:xfrm>
          <a:prstGeom prst="rect">
            <a:avLst/>
          </a:prstGeom>
        </p:spPr>
      </p:pic>
      <p:sp>
        <p:nvSpPr>
          <p:cNvPr id="62" name="ZoneTexte 61"/>
          <p:cNvSpPr txBox="1"/>
          <p:nvPr/>
        </p:nvSpPr>
        <p:spPr>
          <a:xfrm>
            <a:off x="7267777" y="23544074"/>
            <a:ext cx="4343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Presence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of fact sheets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18496682" y="23023251"/>
            <a:ext cx="5792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Variety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and originality of the proposed activities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16901803" y="27868527"/>
            <a:ext cx="7715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Low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motor 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engagement time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Relevance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of some challenges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No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clear description of some challenges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Website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structure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6373263" y="28508649"/>
            <a:ext cx="6912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Usability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of the tools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Promotion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of the website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Lack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of update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Ratio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investment/number of users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328396" y="27505736"/>
            <a:ext cx="356637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fr-BE" sz="28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DESIGNERS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29851544" y="21476978"/>
            <a:ext cx="35663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smtClean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PRACTITIONERS</a:t>
            </a:r>
            <a:endParaRPr lang="fr-BE" sz="2800" b="1" dirty="0">
              <a:solidFill>
                <a:schemeClr val="accent6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53" name="Organigramme : Alternative 52"/>
          <p:cNvSpPr/>
          <p:nvPr/>
        </p:nvSpPr>
        <p:spPr>
          <a:xfrm>
            <a:off x="224014" y="34950596"/>
            <a:ext cx="8374935" cy="1960526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Designers and practitioners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:</a:t>
            </a:r>
          </a:p>
          <a:p>
            <a:pPr algn="ctr"/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≠ opinions</a:t>
            </a:r>
            <a:endParaRPr lang="fr-BE" sz="3600" b="1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58" name="Organigramme : Alternative 57"/>
          <p:cNvSpPr/>
          <p:nvPr/>
        </p:nvSpPr>
        <p:spPr>
          <a:xfrm>
            <a:off x="9228371" y="34956823"/>
            <a:ext cx="9537864" cy="1960371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3600" dirty="0">
              <a:solidFill>
                <a:schemeClr val="tx1">
                  <a:lumMod val="50000"/>
                  <a:lumOff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59" name="Organigramme : Alternative 58"/>
          <p:cNvSpPr/>
          <p:nvPr/>
        </p:nvSpPr>
        <p:spPr>
          <a:xfrm>
            <a:off x="19406368" y="34956823"/>
            <a:ext cx="10942323" cy="2036213"/>
          </a:xfrm>
          <a:prstGeom prst="flowChartAlternateProcess">
            <a:avLst/>
          </a:prstGeom>
          <a:solidFill>
            <a:srgbClr val="FFD1E4"/>
          </a:solidFill>
          <a:ln w="57150">
            <a:solidFill>
              <a:srgbClr val="FF65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To improve the tool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: collaboration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between both studied publics is recommended</a:t>
            </a:r>
          </a:p>
        </p:txBody>
      </p:sp>
      <p:sp>
        <p:nvSpPr>
          <p:cNvPr id="5" name="Flèche vers le haut 4"/>
          <p:cNvSpPr/>
          <p:nvPr/>
        </p:nvSpPr>
        <p:spPr>
          <a:xfrm>
            <a:off x="13317800" y="34599843"/>
            <a:ext cx="1415902" cy="2588687"/>
          </a:xfrm>
          <a:prstGeom prst="upArrow">
            <a:avLst>
              <a:gd name="adj1" fmla="val 50000"/>
              <a:gd name="adj2" fmla="val 65589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15107134" y="35336842"/>
            <a:ext cx="3659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… would have been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useful</a:t>
            </a:r>
            <a:endParaRPr lang="fr-BE" sz="3600" dirty="0"/>
          </a:p>
        </p:txBody>
      </p:sp>
      <p:sp>
        <p:nvSpPr>
          <p:cNvPr id="60" name="ZoneTexte 59"/>
          <p:cNvSpPr txBox="1"/>
          <p:nvPr/>
        </p:nvSpPr>
        <p:spPr>
          <a:xfrm>
            <a:off x="9724488" y="35336921"/>
            <a:ext cx="3157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Bottom 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up 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</a:rPr>
              <a:t>approach …</a:t>
            </a:r>
            <a:endParaRPr lang="fr-BE" sz="3600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20499344" y="15431931"/>
            <a:ext cx="2879784" cy="29291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>
            <a:off x="20499344" y="15724843"/>
            <a:ext cx="1787344" cy="128542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>
            <a:off x="3488170" y="15648853"/>
            <a:ext cx="2524710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lus 3"/>
          <p:cNvSpPr/>
          <p:nvPr/>
        </p:nvSpPr>
        <p:spPr>
          <a:xfrm>
            <a:off x="14373522" y="15462175"/>
            <a:ext cx="1856782" cy="1836340"/>
          </a:xfrm>
          <a:prstGeom prst="mathPlus">
            <a:avLst>
              <a:gd name="adj1" fmla="val 21026"/>
            </a:avLst>
          </a:prstGeom>
          <a:solidFill>
            <a:schemeClr val="accent6">
              <a:alpha val="76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11511643" y="38993708"/>
            <a:ext cx="7717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i="1" dirty="0" smtClean="0">
                <a:solidFill>
                  <a:schemeClr val="bg1">
                    <a:lumMod val="50000"/>
                  </a:schemeClr>
                </a:solidFill>
              </a:rPr>
              <a:t>- 2015 AIESEP International </a:t>
            </a:r>
            <a:r>
              <a:rPr lang="fr-BE" sz="2800" b="1" i="1" dirty="0" err="1" smtClean="0">
                <a:solidFill>
                  <a:schemeClr val="bg1">
                    <a:lumMod val="50000"/>
                  </a:schemeClr>
                </a:solidFill>
              </a:rPr>
              <a:t>Conference</a:t>
            </a:r>
            <a:r>
              <a:rPr lang="fr-BE" sz="2800" b="1" i="1" dirty="0" smtClean="0">
                <a:solidFill>
                  <a:schemeClr val="bg1">
                    <a:lumMod val="50000"/>
                  </a:schemeClr>
                </a:solidFill>
              </a:rPr>
              <a:t> in Madrid -</a:t>
            </a:r>
            <a:endParaRPr lang="fr-BE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1944</TotalTime>
  <Words>322</Words>
  <Application>Microsoft Office PowerPoint</Application>
  <PresentationFormat>Personnalisé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Print</vt:lpstr>
      <vt:lpstr>Showcard Gothic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ISALINE</dc:creator>
  <cp:lastModifiedBy>mcloes</cp:lastModifiedBy>
  <cp:revision>179</cp:revision>
  <cp:lastPrinted>2015-06-04T07:34:55Z</cp:lastPrinted>
  <dcterms:created xsi:type="dcterms:W3CDTF">2012-04-28T08:30:45Z</dcterms:created>
  <dcterms:modified xsi:type="dcterms:W3CDTF">2019-04-08T22:51:50Z</dcterms:modified>
</cp:coreProperties>
</file>