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2" r:id="rId3"/>
    <p:sldId id="275" r:id="rId4"/>
    <p:sldId id="288" r:id="rId5"/>
    <p:sldId id="290" r:id="rId6"/>
    <p:sldId id="285" r:id="rId7"/>
    <p:sldId id="286" r:id="rId8"/>
    <p:sldId id="291" r:id="rId9"/>
    <p:sldId id="293" r:id="rId10"/>
    <p:sldId id="276" r:id="rId11"/>
    <p:sldId id="263" r:id="rId12"/>
    <p:sldId id="264" r:id="rId13"/>
    <p:sldId id="277" r:id="rId14"/>
    <p:sldId id="278" r:id="rId15"/>
    <p:sldId id="279" r:id="rId16"/>
    <p:sldId id="280" r:id="rId17"/>
    <p:sldId id="281" r:id="rId18"/>
    <p:sldId id="270" r:id="rId19"/>
    <p:sldId id="271" r:id="rId20"/>
    <p:sldId id="282" r:id="rId21"/>
    <p:sldId id="294" r:id="rId22"/>
    <p:sldId id="273" r:id="rId23"/>
    <p:sldId id="283" r:id="rId24"/>
    <p:sldId id="284" r:id="rId25"/>
    <p:sldId id="287" r:id="rId26"/>
    <p:sldId id="274" r:id="rId2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1C3E"/>
    <a:srgbClr val="E75113"/>
    <a:srgbClr val="771C7F"/>
    <a:srgbClr val="E6B9B8"/>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211" autoAdjust="0"/>
    <p:restoredTop sz="94660"/>
  </p:normalViewPr>
  <p:slideViewPr>
    <p:cSldViewPr>
      <p:cViewPr varScale="1">
        <p:scale>
          <a:sx n="97" d="100"/>
          <a:sy n="97" d="100"/>
        </p:scale>
        <p:origin x="-114" y="-7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15826B-A525-4697-A91E-C9D4EE278500}" type="datetimeFigureOut">
              <a:rPr lang="nl-BE" smtClean="0"/>
              <a:pPr/>
              <a:t>28/05/2018</a:t>
            </a:fld>
            <a:endParaRPr lang="en-GB"/>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nl-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B1775-FC6D-4DA1-BDBE-627195DAD880}" type="slidenum">
              <a:rPr lang="nl-BE" smtClean="0"/>
              <a:pPr/>
              <a:t>‹N°›</a:t>
            </a:fld>
            <a:endParaRPr lang="en-GB"/>
          </a:p>
        </p:txBody>
      </p:sp>
    </p:spTree>
    <p:extLst>
      <p:ext uri="{BB962C8B-B14F-4D97-AF65-F5344CB8AC3E}">
        <p14:creationId xmlns:p14="http://schemas.microsoft.com/office/powerpoint/2010/main" val="160407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DD1B1775-FC6D-4DA1-BDBE-627195DAD880}" type="slidenum">
              <a:rPr lang="nl-BE" smtClean="0"/>
              <a:pPr/>
              <a:t>3</a:t>
            </a:fld>
            <a:endParaRPr lang="en-GB"/>
          </a:p>
        </p:txBody>
      </p:sp>
    </p:spTree>
    <p:extLst>
      <p:ext uri="{BB962C8B-B14F-4D97-AF65-F5344CB8AC3E}">
        <p14:creationId xmlns:p14="http://schemas.microsoft.com/office/powerpoint/2010/main" val="453038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B76566D-1D8D-45FB-B557-01335B0877ED}" type="datetimeFigureOut">
              <a:rPr lang="fr-FR" smtClean="0"/>
              <a:pPr/>
              <a:t>28/05/2018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B76566D-1D8D-45FB-B557-01335B0877ED}" type="datetimeFigureOut">
              <a:rPr lang="fr-FR" smtClean="0"/>
              <a:pPr/>
              <a:t>28/05/2018</a:t>
            </a:fld>
            <a:endParaRPr lang="fr-BE"/>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0ABBC7E-8442-4BC7-B197-C2A1A2ED8594}"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757" y="1635646"/>
            <a:ext cx="9170029" cy="1754326"/>
          </a:xfrm>
          <a:prstGeom prst="rect">
            <a:avLst/>
          </a:prstGeom>
          <a:noFill/>
        </p:spPr>
        <p:txBody>
          <a:bodyPr wrap="square" rtlCol="0">
            <a:spAutoFit/>
          </a:bodyPr>
          <a:lstStyle/>
          <a:p>
            <a:pPr algn="ctr"/>
            <a:r>
              <a:rPr lang="en-GB" sz="5200" dirty="0">
                <a:solidFill>
                  <a:srgbClr val="931C3E"/>
                </a:solidFill>
                <a:latin typeface="Arial Rounded MT Bold" panose="020F0704030504030204" pitchFamily="34" charset="0"/>
              </a:rPr>
              <a:t>The collaborative economy</a:t>
            </a:r>
          </a:p>
          <a:p>
            <a:pPr algn="ctr"/>
            <a:r>
              <a:rPr lang="en-GB" sz="5200" dirty="0">
                <a:solidFill>
                  <a:srgbClr val="931C3E"/>
                </a:solidFill>
                <a:latin typeface="Arial Rounded MT Bold" panose="020F0704030504030204" pitchFamily="34" charset="0"/>
              </a:rPr>
              <a:t>and the cooperative model</a:t>
            </a:r>
            <a:endParaRPr lang="en-GB" sz="5200" dirty="0">
              <a:solidFill>
                <a:srgbClr val="931C3E"/>
              </a:solidFill>
              <a:latin typeface="+mj-lt"/>
            </a:endParaRPr>
          </a:p>
        </p:txBody>
      </p:sp>
      <p:sp>
        <p:nvSpPr>
          <p:cNvPr id="2" name="ZoneTexte 1"/>
          <p:cNvSpPr txBox="1"/>
          <p:nvPr/>
        </p:nvSpPr>
        <p:spPr>
          <a:xfrm>
            <a:off x="4932040" y="3813888"/>
            <a:ext cx="4211960" cy="369332"/>
          </a:xfrm>
          <a:prstGeom prst="rect">
            <a:avLst/>
          </a:prstGeom>
          <a:noFill/>
        </p:spPr>
        <p:txBody>
          <a:bodyPr wrap="square" rtlCol="0">
            <a:spAutoFit/>
          </a:bodyPr>
          <a:lstStyle/>
          <a:p>
            <a:endParaRPr lang="nl-BE" dirty="0"/>
          </a:p>
        </p:txBody>
      </p:sp>
      <p:sp>
        <p:nvSpPr>
          <p:cNvPr id="3" name="ZoneTexte 2"/>
          <p:cNvSpPr txBox="1"/>
          <p:nvPr/>
        </p:nvSpPr>
        <p:spPr>
          <a:xfrm>
            <a:off x="5580112" y="4299943"/>
            <a:ext cx="3456384" cy="584775"/>
          </a:xfrm>
          <a:prstGeom prst="rect">
            <a:avLst/>
          </a:prstGeom>
          <a:noFill/>
        </p:spPr>
        <p:txBody>
          <a:bodyPr wrap="square" rtlCol="0">
            <a:spAutoFit/>
          </a:bodyPr>
          <a:lstStyle/>
          <a:p>
            <a:r>
              <a:rPr lang="en-GB" sz="3200" dirty="0">
                <a:solidFill>
                  <a:srgbClr val="771C7F"/>
                </a:solidFill>
                <a:latin typeface="Arial Rounded MT Bold" panose="020F0704030504030204" pitchFamily="34" charset="0"/>
              </a:rPr>
              <a:t>Jacques Debry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8822" y="1131590"/>
            <a:ext cx="8712968" cy="3539430"/>
          </a:xfrm>
          <a:prstGeom prst="rect">
            <a:avLst/>
          </a:prstGeom>
          <a:noFill/>
        </p:spPr>
        <p:txBody>
          <a:bodyPr wrap="square" rtlCol="0">
            <a:spAutoFit/>
          </a:bodyPr>
          <a:lstStyle/>
          <a:p>
            <a:pPr>
              <a:lnSpc>
                <a:spcPct val="80000"/>
              </a:lnSpc>
            </a:pPr>
            <a:r>
              <a:rPr lang="en-GB" sz="2000" dirty="0">
                <a:solidFill>
                  <a:srgbClr val="E75113"/>
                </a:solidFill>
              </a:rPr>
              <a:t>The</a:t>
            </a:r>
            <a:r>
              <a:rPr lang="en-GB" sz="1400" dirty="0"/>
              <a:t> </a:t>
            </a:r>
            <a:r>
              <a:rPr lang="en-GB" sz="2000" dirty="0">
                <a:solidFill>
                  <a:srgbClr val="E75113"/>
                </a:solidFill>
              </a:rPr>
              <a:t>cooperative model</a:t>
            </a:r>
            <a:r>
              <a:rPr lang="en-GB" sz="1400" dirty="0"/>
              <a:t> </a:t>
            </a:r>
            <a:r>
              <a:rPr lang="en-GB" sz="2000" dirty="0">
                <a:solidFill>
                  <a:srgbClr val="E75113"/>
                </a:solidFill>
              </a:rPr>
              <a:t>aims to create an</a:t>
            </a:r>
            <a:r>
              <a:rPr lang="en-GB" sz="1400" dirty="0"/>
              <a:t> </a:t>
            </a:r>
            <a:r>
              <a:rPr lang="en-GB" sz="2000" dirty="0">
                <a:solidFill>
                  <a:srgbClr val="E75113"/>
                </a:solidFill>
              </a:rPr>
              <a:t>alternative economic model. </a:t>
            </a:r>
            <a:br>
              <a:rPr lang="en-GB" sz="2000" dirty="0">
                <a:solidFill>
                  <a:srgbClr val="E75113"/>
                </a:solidFill>
              </a:rPr>
            </a:br>
            <a:r>
              <a:rPr lang="en-GB" sz="2000" dirty="0">
                <a:solidFill>
                  <a:srgbClr val="E75113"/>
                </a:solidFill>
              </a:rPr>
              <a:t>ICA definition, 1995</a:t>
            </a:r>
            <a:r>
              <a:rPr lang="en-GB" sz="2000" dirty="0" smtClean="0">
                <a:solidFill>
                  <a:srgbClr val="E75113"/>
                </a:solidFill>
              </a:rPr>
              <a:t>:</a:t>
            </a:r>
          </a:p>
          <a:p>
            <a:pPr>
              <a:lnSpc>
                <a:spcPct val="80000"/>
              </a:lnSpc>
            </a:pPr>
            <a:endParaRPr lang="en-GB" sz="2000" dirty="0">
              <a:solidFill>
                <a:srgbClr val="E75113"/>
              </a:solidFill>
            </a:endParaRPr>
          </a:p>
          <a:p>
            <a:pPr marL="266700" indent="-266700">
              <a:buFont typeface="Arial" panose="020B0604020202020204" pitchFamily="34" charset="0"/>
              <a:buChar char="•"/>
            </a:pPr>
            <a:r>
              <a:rPr lang="en-GB" sz="1600" b="1" u="sng" dirty="0">
                <a:solidFill>
                  <a:srgbClr val="771C7F"/>
                </a:solidFill>
              </a:rPr>
              <a:t>Definition</a:t>
            </a:r>
            <a:r>
              <a:rPr lang="en-GB" sz="1600" dirty="0">
                <a:solidFill>
                  <a:srgbClr val="771C7F"/>
                </a:solidFill>
              </a:rPr>
              <a:t>: </a:t>
            </a:r>
            <a:r>
              <a:rPr lang="en-GB" sz="1400" b="1" dirty="0">
                <a:solidFill>
                  <a:srgbClr val="771C7F"/>
                </a:solidFill>
              </a:rPr>
              <a:t>an autonomous association of persons united voluntarily to meet their common economic, social, and cultural needs and aspirations through a jointly owned and democratically-controlled enterprise.</a:t>
            </a:r>
          </a:p>
          <a:p>
            <a:pPr marL="266700" indent="-266700">
              <a:buFont typeface="Arial" panose="020B0604020202020204" pitchFamily="34" charset="0"/>
              <a:buChar char="•"/>
            </a:pPr>
            <a:r>
              <a:rPr lang="en-GB" sz="1600" b="1" u="sng" dirty="0">
                <a:solidFill>
                  <a:srgbClr val="771C7F"/>
                </a:solidFill>
              </a:rPr>
              <a:t>Values</a:t>
            </a:r>
            <a:r>
              <a:rPr lang="en-GB" sz="1600" dirty="0">
                <a:solidFill>
                  <a:srgbClr val="771C7F"/>
                </a:solidFill>
              </a:rPr>
              <a:t>: </a:t>
            </a:r>
            <a:r>
              <a:rPr lang="en-GB" sz="1400" b="1" dirty="0">
                <a:solidFill>
                  <a:srgbClr val="771C7F"/>
                </a:solidFill>
              </a:rPr>
              <a:t>self-help, self-responsibility, democracy, equality, equity and solidarity.</a:t>
            </a:r>
          </a:p>
          <a:p>
            <a:pPr marL="266700" indent="-266700">
              <a:buFont typeface="Arial" panose="020B0604020202020204" pitchFamily="34" charset="0"/>
              <a:buChar char="•"/>
            </a:pPr>
            <a:r>
              <a:rPr lang="en-GB" sz="1600" b="1" u="sng" dirty="0">
                <a:solidFill>
                  <a:srgbClr val="771C7F"/>
                </a:solidFill>
              </a:rPr>
              <a:t>Ethical values</a:t>
            </a:r>
            <a:r>
              <a:rPr lang="en-GB" sz="1600" dirty="0">
                <a:solidFill>
                  <a:srgbClr val="771C7F"/>
                </a:solidFill>
              </a:rPr>
              <a:t>: </a:t>
            </a:r>
            <a:r>
              <a:rPr lang="en-GB" sz="1400" b="1" dirty="0">
                <a:solidFill>
                  <a:srgbClr val="771C7F"/>
                </a:solidFill>
              </a:rPr>
              <a:t>honesty, openness, social responsibility and altruism.</a:t>
            </a:r>
          </a:p>
          <a:p>
            <a:pPr marL="266700" indent="-266700">
              <a:buFont typeface="Arial" panose="020B0604020202020204" pitchFamily="34" charset="0"/>
              <a:buChar char="•"/>
            </a:pPr>
            <a:r>
              <a:rPr lang="en-GB" sz="1600" b="1" u="sng" dirty="0">
                <a:solidFill>
                  <a:srgbClr val="771C7F"/>
                </a:solidFill>
              </a:rPr>
              <a:t>Principles</a:t>
            </a:r>
            <a:r>
              <a:rPr lang="en-GB" sz="1600" dirty="0">
                <a:solidFill>
                  <a:srgbClr val="771C7F"/>
                </a:solidFill>
              </a:rPr>
              <a:t>:</a:t>
            </a:r>
          </a:p>
          <a:p>
            <a:pPr marL="630238" lvl="1" indent="-363538">
              <a:buFont typeface="+mj-lt"/>
              <a:buAutoNum type="arabicPeriod"/>
            </a:pPr>
            <a:r>
              <a:rPr lang="en-GB" sz="1400" b="1" dirty="0">
                <a:solidFill>
                  <a:srgbClr val="771C7F"/>
                </a:solidFill>
              </a:rPr>
              <a:t>Voluntary and Open Membership</a:t>
            </a:r>
          </a:p>
          <a:p>
            <a:pPr marL="630238" lvl="1" indent="-363538">
              <a:buFont typeface="+mj-lt"/>
              <a:buAutoNum type="arabicPeriod"/>
            </a:pPr>
            <a:r>
              <a:rPr lang="en-GB" sz="1400" b="1" dirty="0">
                <a:solidFill>
                  <a:srgbClr val="771C7F"/>
                </a:solidFill>
              </a:rPr>
              <a:t>Democratic Member Control </a:t>
            </a:r>
          </a:p>
          <a:p>
            <a:pPr marL="630238" lvl="1" indent="-363538">
              <a:buFont typeface="+mj-lt"/>
              <a:buAutoNum type="arabicPeriod"/>
            </a:pPr>
            <a:r>
              <a:rPr lang="en-GB" sz="1400" b="1" dirty="0">
                <a:solidFill>
                  <a:srgbClr val="771C7F"/>
                </a:solidFill>
              </a:rPr>
              <a:t>Member Economic Participation</a:t>
            </a:r>
          </a:p>
          <a:p>
            <a:pPr marL="630238" lvl="1" indent="-363538">
              <a:buFont typeface="+mj-lt"/>
              <a:buAutoNum type="arabicPeriod"/>
            </a:pPr>
            <a:r>
              <a:rPr lang="en-GB" sz="1400" b="1" dirty="0">
                <a:solidFill>
                  <a:srgbClr val="771C7F"/>
                </a:solidFill>
              </a:rPr>
              <a:t>Autonomy and Independence</a:t>
            </a:r>
          </a:p>
          <a:p>
            <a:pPr marL="630238" lvl="1" indent="-363538">
              <a:buFont typeface="+mj-lt"/>
              <a:buAutoNum type="arabicPeriod"/>
            </a:pPr>
            <a:r>
              <a:rPr lang="en-GB" sz="1400" b="1" dirty="0">
                <a:solidFill>
                  <a:srgbClr val="771C7F"/>
                </a:solidFill>
              </a:rPr>
              <a:t>Education, Training and Information</a:t>
            </a:r>
          </a:p>
          <a:p>
            <a:pPr marL="630238" lvl="1" indent="-363538">
              <a:buFont typeface="+mj-lt"/>
              <a:buAutoNum type="arabicPeriod"/>
            </a:pPr>
            <a:r>
              <a:rPr lang="en-GB" sz="1400" b="1" dirty="0">
                <a:solidFill>
                  <a:srgbClr val="771C7F"/>
                </a:solidFill>
              </a:rPr>
              <a:t>Cooperation among Cooperatives</a:t>
            </a:r>
          </a:p>
          <a:p>
            <a:pPr marL="630238" lvl="1" indent="-363538">
              <a:buFont typeface="+mj-lt"/>
              <a:buAutoNum type="arabicPeriod"/>
            </a:pPr>
            <a:r>
              <a:rPr lang="en-GB" sz="1400" b="1" dirty="0">
                <a:solidFill>
                  <a:srgbClr val="771C7F"/>
                </a:solidFill>
              </a:rPr>
              <a:t>Concern for Community</a:t>
            </a:r>
          </a:p>
        </p:txBody>
      </p:sp>
      <p:sp>
        <p:nvSpPr>
          <p:cNvPr id="2" name="ZoneTexte 1"/>
          <p:cNvSpPr txBox="1"/>
          <p:nvPr/>
        </p:nvSpPr>
        <p:spPr>
          <a:xfrm>
            <a:off x="4932040" y="3813888"/>
            <a:ext cx="4211960" cy="369332"/>
          </a:xfrm>
          <a:prstGeom prst="rect">
            <a:avLst/>
          </a:prstGeom>
          <a:noFill/>
        </p:spPr>
        <p:txBody>
          <a:bodyPr wrap="square" rtlCol="0">
            <a:spAutoFit/>
          </a:bodyPr>
          <a:lstStyle/>
          <a:p>
            <a:endParaRPr lang="nl-BE" dirty="0"/>
          </a:p>
        </p:txBody>
      </p:sp>
      <p:sp>
        <p:nvSpPr>
          <p:cNvPr id="5" name="ZoneTexte 4"/>
          <p:cNvSpPr txBox="1"/>
          <p:nvPr/>
        </p:nvSpPr>
        <p:spPr>
          <a:xfrm>
            <a:off x="-87777" y="87475"/>
            <a:ext cx="9144000" cy="584775"/>
          </a:xfrm>
          <a:prstGeom prst="rect">
            <a:avLst/>
          </a:prstGeom>
          <a:noFill/>
        </p:spPr>
        <p:txBody>
          <a:bodyPr wrap="square" rtlCol="0">
            <a:spAutoFit/>
          </a:bodyPr>
          <a:lstStyle/>
          <a:p>
            <a:pPr algn="ctr"/>
            <a:r>
              <a:rPr lang="en-GB" sz="3200" dirty="0">
                <a:solidFill>
                  <a:srgbClr val="FF0000"/>
                </a:solidFill>
                <a:latin typeface="Arial Rounded MT Bold" panose="020F0704030504030204" pitchFamily="34" charset="0"/>
              </a:rPr>
              <a:t>The cooperative</a:t>
            </a:r>
            <a:r>
              <a:rPr lang="en-GB"/>
              <a:t> </a:t>
            </a:r>
            <a:r>
              <a:rPr lang="en-GB" sz="3200" dirty="0">
                <a:solidFill>
                  <a:srgbClr val="FF0000"/>
                </a:solidFill>
                <a:latin typeface="Arial Rounded MT Bold" panose="020F0704030504030204" pitchFamily="34" charset="0"/>
              </a:rPr>
              <a:t>model</a:t>
            </a:r>
          </a:p>
        </p:txBody>
      </p:sp>
    </p:spTree>
    <p:extLst>
      <p:ext uri="{BB962C8B-B14F-4D97-AF65-F5344CB8AC3E}">
        <p14:creationId xmlns:p14="http://schemas.microsoft.com/office/powerpoint/2010/main" val="2204704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80578"/>
            <a:ext cx="8305397" cy="4616648"/>
          </a:xfrm>
          <a:prstGeom prst="rect">
            <a:avLst/>
          </a:prstGeom>
          <a:noFill/>
        </p:spPr>
        <p:txBody>
          <a:bodyPr wrap="square">
            <a:spAutoFit/>
          </a:bodyPr>
          <a:lstStyle/>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r>
              <a:rPr lang="en-GB" sz="4800" dirty="0">
                <a:solidFill>
                  <a:srgbClr val="931C3E"/>
                </a:solidFill>
                <a:latin typeface="Arial Rounded MT Bold" panose="020F0704030504030204" pitchFamily="34" charset="0"/>
              </a:rPr>
              <a:t>Similarities between </a:t>
            </a:r>
          </a:p>
          <a:p>
            <a:pPr algn="ctr"/>
            <a:r>
              <a:rPr lang="en-GB" sz="4800" dirty="0">
                <a:solidFill>
                  <a:srgbClr val="931C3E"/>
                </a:solidFill>
                <a:latin typeface="Arial Rounded MT Bold" panose="020F0704030504030204" pitchFamily="34" charset="0"/>
              </a:rPr>
              <a:t>the collaborative economy in the strictest sense</a:t>
            </a:r>
            <a:r>
              <a:rPr lang="en-GB" sz="4800" dirty="0"/>
              <a:t> </a:t>
            </a:r>
          </a:p>
          <a:p>
            <a:pPr algn="ctr"/>
            <a:r>
              <a:rPr lang="en-GB" sz="4800" dirty="0">
                <a:solidFill>
                  <a:srgbClr val="931C3E"/>
                </a:solidFill>
                <a:latin typeface="Arial Rounded MT Bold" panose="020F0704030504030204" pitchFamily="34" charset="0"/>
              </a:rPr>
              <a:t>and the cooperative model</a:t>
            </a:r>
            <a:r>
              <a:rPr lang="en-GB" sz="5400" dirty="0">
                <a:solidFill>
                  <a:srgbClr val="931C3E"/>
                </a:solidFill>
                <a:latin typeface="Arial Rounded MT Bold" panose="020F0704030504030204" pitchFamily="34" charset="0"/>
              </a:rPr>
              <a:t> </a:t>
            </a:r>
          </a:p>
        </p:txBody>
      </p:sp>
      <p:sp>
        <p:nvSpPr>
          <p:cNvPr id="7" name="Espace réservé du numéro de diapositive 6"/>
          <p:cNvSpPr>
            <a:spLocks noGrp="1"/>
          </p:cNvSpPr>
          <p:nvPr>
            <p:ph type="sldNum" sz="quarter" idx="12"/>
          </p:nvPr>
        </p:nvSpPr>
        <p:spPr/>
        <p:txBody>
          <a:bodyPr/>
          <a:lstStyle/>
          <a:p>
            <a:fld id="{D4CA1305-5455-4B1B-A595-C7BB32846803}" type="slidenum">
              <a:rPr lang="fr-BE" smtClean="0"/>
              <a:pPr/>
              <a:t>11</a:t>
            </a:fld>
            <a:endParaRPr lang="en-GB"/>
          </a:p>
        </p:txBody>
      </p:sp>
    </p:spTree>
    <p:extLst>
      <p:ext uri="{BB962C8B-B14F-4D97-AF65-F5344CB8AC3E}">
        <p14:creationId xmlns:p14="http://schemas.microsoft.com/office/powerpoint/2010/main" val="2170617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741357343"/>
              </p:ext>
            </p:extLst>
          </p:nvPr>
        </p:nvGraphicFramePr>
        <p:xfrm>
          <a:off x="467544" y="1167594"/>
          <a:ext cx="8352928" cy="3577317"/>
        </p:xfrm>
        <a:graphic>
          <a:graphicData uri="http://schemas.openxmlformats.org/drawingml/2006/table">
            <a:tbl>
              <a:tblPr firstRow="1" bandRow="1">
                <a:tableStyleId>{21E4AEA4-8DFA-4A89-87EB-49C32662AFE0}</a:tableStyleId>
              </a:tblPr>
              <a:tblGrid>
                <a:gridCol w="3847286">
                  <a:extLst>
                    <a:ext uri="{9D8B030D-6E8A-4147-A177-3AD203B41FA5}">
                      <a16:colId xmlns:a16="http://schemas.microsoft.com/office/drawing/2014/main" xmlns="" val="1739960759"/>
                    </a:ext>
                  </a:extLst>
                </a:gridCol>
                <a:gridCol w="4505642">
                  <a:extLst>
                    <a:ext uri="{9D8B030D-6E8A-4147-A177-3AD203B41FA5}">
                      <a16:colId xmlns:a16="http://schemas.microsoft.com/office/drawing/2014/main" xmlns="" val="1716998422"/>
                    </a:ext>
                  </a:extLst>
                </a:gridCol>
              </a:tblGrid>
              <a:tr h="828966">
                <a:tc>
                  <a:txBody>
                    <a:bodyPr/>
                    <a:lstStyle/>
                    <a:p>
                      <a:pPr algn="ctr"/>
                      <a:r>
                        <a:rPr lang="fr-BE" sz="1800" dirty="0">
                          <a:solidFill>
                            <a:schemeClr val="tx1"/>
                          </a:solidFill>
                        </a:rPr>
                        <a:t>Collaborative </a:t>
                      </a:r>
                      <a:r>
                        <a:rPr lang="fr-BE" sz="1800" dirty="0" err="1">
                          <a:solidFill>
                            <a:schemeClr val="tx1"/>
                          </a:solidFill>
                        </a:rPr>
                        <a:t>economy</a:t>
                      </a:r>
                      <a:r>
                        <a:rPr lang="fr-BE" sz="1800" dirty="0">
                          <a:solidFill>
                            <a:schemeClr val="tx1"/>
                          </a:solidFill>
                        </a:rPr>
                        <a:t> (</a:t>
                      </a:r>
                      <a:r>
                        <a:rPr lang="fr-BE" sz="1800" dirty="0" err="1">
                          <a:solidFill>
                            <a:schemeClr val="tx1"/>
                          </a:solidFill>
                        </a:rPr>
                        <a:t>strictest</a:t>
                      </a:r>
                      <a:r>
                        <a:rPr lang="fr-BE" sz="1800" dirty="0">
                          <a:solidFill>
                            <a:schemeClr val="tx1"/>
                          </a:solidFill>
                        </a:rPr>
                        <a:t> </a:t>
                      </a:r>
                      <a:r>
                        <a:rPr lang="fr-BE" sz="1800" dirty="0" err="1">
                          <a:solidFill>
                            <a:schemeClr val="tx1"/>
                          </a:solidFill>
                        </a:rPr>
                        <a:t>sense</a:t>
                      </a:r>
                      <a:r>
                        <a:rPr lang="fr-BE" sz="1800" dirty="0">
                          <a:solidFill>
                            <a:schemeClr val="tx1"/>
                          </a:solidFill>
                        </a:rPr>
                        <a:t>)</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p>
                    <a:p>
                      <a:pPr algn="ctr"/>
                      <a:r>
                        <a:rPr lang="fr-BE" sz="1500" dirty="0">
                          <a:solidFill>
                            <a:schemeClr val="tx1"/>
                          </a:solidFill>
                        </a:rPr>
                        <a:t>ICA definition</a:t>
                      </a:r>
                    </a:p>
                    <a:p>
                      <a:pPr algn="ctr"/>
                      <a:r>
                        <a:rPr lang="fr-BE" sz="1500" dirty="0">
                          <a:solidFill>
                            <a:schemeClr val="tx1"/>
                          </a:solidFill>
                        </a:rPr>
                        <a:t>ICA principles 1 and 2</a:t>
                      </a:r>
                    </a:p>
                  </a:txBody>
                  <a:tcPr marL="68580" marR="68580" marT="34290" marB="34290">
                    <a:solidFill>
                      <a:srgbClr val="E75113"/>
                    </a:solidFill>
                  </a:tcPr>
                </a:tc>
                <a:extLst>
                  <a:ext uri="{0D108BD9-81ED-4DB2-BD59-A6C34878D82A}">
                    <a16:rowId xmlns:a16="http://schemas.microsoft.com/office/drawing/2014/main" xmlns="" val="2841446622"/>
                  </a:ext>
                </a:extLst>
              </a:tr>
              <a:tr h="2748351">
                <a:tc>
                  <a:txBody>
                    <a:bodyPr/>
                    <a:lstStyle/>
                    <a:p>
                      <a:pPr marL="457200" indent="-457200">
                        <a:buFont typeface="Arial" panose="020B0604020202020204" pitchFamily="34" charset="0"/>
                        <a:buChar char="•"/>
                      </a:pPr>
                      <a:r>
                        <a:rPr lang="fr-BE" sz="1800" kern="1200" dirty="0">
                          <a:effectLst/>
                        </a:rPr>
                        <a:t>Community of peers (peer-to-peer) where all parties are equals</a:t>
                      </a:r>
                    </a:p>
                    <a:p>
                      <a:pPr marL="457200" indent="-457200">
                        <a:buFont typeface="Arial" panose="020B0604020202020204" pitchFamily="34" charset="0"/>
                        <a:buChar char="•"/>
                      </a:pPr>
                      <a:r>
                        <a:rPr lang="fr-BE" sz="1800" kern="1200" dirty="0">
                          <a:effectLst/>
                        </a:rPr>
                        <a:t>Relationship of trust with the community; contractual relationships known in law as </a:t>
                      </a:r>
                      <a:r>
                        <a:rPr lang="en-GB" sz="1800" i="1" kern="1200" dirty="0">
                          <a:effectLst/>
                        </a:rPr>
                        <a:t>intuitu personae</a:t>
                      </a:r>
                      <a:endParaRPr lang="en-GB" sz="1800" b="0" dirty="0"/>
                    </a:p>
                  </a:txBody>
                  <a:tcPr marL="68580" marR="68580" marT="34290" marB="34290">
                    <a:solidFill>
                      <a:schemeClr val="accent2">
                        <a:lumMod val="40000"/>
                        <a:lumOff val="60000"/>
                      </a:schemeClr>
                    </a:solidFill>
                  </a:tcPr>
                </a:tc>
                <a:tc>
                  <a:txBody>
                    <a:bodyPr/>
                    <a:lstStyle/>
                    <a:p>
                      <a:pPr marL="457200" indent="-457200">
                        <a:buFont typeface="Arial" panose="020B0604020202020204" pitchFamily="34" charset="0"/>
                        <a:buChar char="•"/>
                      </a:pPr>
                      <a:r>
                        <a:rPr lang="fr-BE" sz="1800" kern="1200" dirty="0">
                          <a:effectLst/>
                        </a:rPr>
                        <a:t>Democratically controlled association of persons</a:t>
                      </a:r>
                    </a:p>
                    <a:p>
                      <a:pPr marL="457200" indent="-457200">
                        <a:buFont typeface="Arial" panose="020B0604020202020204" pitchFamily="34" charset="0"/>
                        <a:buChar char="•"/>
                      </a:pPr>
                      <a:r>
                        <a:rPr lang="fr-BE" sz="1800" kern="1200" dirty="0">
                          <a:effectLst/>
                        </a:rPr>
                        <a:t>Voluntary, open </a:t>
                      </a:r>
                      <a:r>
                        <a:rPr lang="fr-BE" sz="1800" kern="1200" dirty="0" err="1">
                          <a:effectLst/>
                        </a:rPr>
                        <a:t>membership</a:t>
                      </a:r>
                      <a:r>
                        <a:rPr lang="fr-BE" sz="1800" kern="1200" dirty="0">
                          <a:effectLst/>
                        </a:rPr>
                        <a:t> intuitu</a:t>
                      </a:r>
                      <a:r>
                        <a:rPr lang="fr-BE" sz="1800" kern="1200" baseline="0" dirty="0">
                          <a:effectLst/>
                        </a:rPr>
                        <a:t> personae</a:t>
                      </a:r>
                      <a:endParaRPr lang="fr-BE" sz="1800" kern="1200" dirty="0">
                        <a:effectLst/>
                      </a:endParaRPr>
                    </a:p>
                    <a:p>
                      <a:pPr marL="457200" indent="-457200">
                        <a:buFont typeface="Arial" panose="020B0604020202020204" pitchFamily="34" charset="0"/>
                        <a:buChar char="•"/>
                      </a:pPr>
                      <a:r>
                        <a:rPr lang="fr-BE" sz="1800" kern="1200" dirty="0">
                          <a:effectLst/>
                        </a:rPr>
                        <a:t>Members cannot sell their share to a third party without the other members’ consent</a:t>
                      </a:r>
                    </a:p>
                    <a:p>
                      <a:pPr marL="457200" indent="-457200">
                        <a:buFont typeface="Arial" panose="020B0604020202020204" pitchFamily="34" charset="0"/>
                        <a:buChar char="•"/>
                      </a:pPr>
                      <a:r>
                        <a:rPr lang="fr-BE" sz="1800" kern="1200" dirty="0">
                          <a:effectLst/>
                        </a:rPr>
                        <a:t>Members are free to resign </a:t>
                      </a:r>
                      <a:endParaRPr lang="en-GB" sz="1800" b="0" dirty="0"/>
                    </a:p>
                  </a:txBody>
                  <a:tcPr marL="68580" marR="68580" marT="34290" marB="34290">
                    <a:solidFill>
                      <a:schemeClr val="accent2">
                        <a:lumMod val="40000"/>
                        <a:lumOff val="60000"/>
                      </a:schemeClr>
                    </a:solidFill>
                  </a:tcPr>
                </a:tc>
                <a:extLst>
                  <a:ext uri="{0D108BD9-81ED-4DB2-BD59-A6C34878D82A}">
                    <a16:rowId xmlns:a16="http://schemas.microsoft.com/office/drawing/2014/main" xmlns="" val="4066260906"/>
                  </a:ext>
                </a:extLst>
              </a:tr>
            </a:tbl>
          </a:graphicData>
        </a:graphic>
      </p:graphicFrame>
    </p:spTree>
    <p:extLst>
      <p:ext uri="{BB962C8B-B14F-4D97-AF65-F5344CB8AC3E}">
        <p14:creationId xmlns:p14="http://schemas.microsoft.com/office/powerpoint/2010/main" val="2418439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055778373"/>
              </p:ext>
            </p:extLst>
          </p:nvPr>
        </p:nvGraphicFramePr>
        <p:xfrm>
          <a:off x="467544" y="1167594"/>
          <a:ext cx="8352928" cy="3577317"/>
        </p:xfrm>
        <a:graphic>
          <a:graphicData uri="http://schemas.openxmlformats.org/drawingml/2006/table">
            <a:tbl>
              <a:tblPr firstRow="1" bandRow="1">
                <a:tableStyleId>{21E4AEA4-8DFA-4A89-87EB-49C32662AFE0}</a:tableStyleId>
              </a:tblPr>
              <a:tblGrid>
                <a:gridCol w="3847286">
                  <a:extLst>
                    <a:ext uri="{9D8B030D-6E8A-4147-A177-3AD203B41FA5}">
                      <a16:colId xmlns:a16="http://schemas.microsoft.com/office/drawing/2014/main" xmlns="" val="1739960759"/>
                    </a:ext>
                  </a:extLst>
                </a:gridCol>
                <a:gridCol w="4505642">
                  <a:extLst>
                    <a:ext uri="{9D8B030D-6E8A-4147-A177-3AD203B41FA5}">
                      <a16:colId xmlns:a16="http://schemas.microsoft.com/office/drawing/2014/main" xmlns="" val="1716998422"/>
                    </a:ext>
                  </a:extLst>
                </a:gridCol>
              </a:tblGrid>
              <a:tr h="828966">
                <a:tc>
                  <a:txBody>
                    <a:bodyPr/>
                    <a:lstStyle/>
                    <a:p>
                      <a:pPr algn="ctr"/>
                      <a:r>
                        <a:rPr lang="fr-BE" sz="1800" dirty="0">
                          <a:solidFill>
                            <a:schemeClr val="tx1"/>
                          </a:solidFill>
                        </a:rPr>
                        <a:t>Collaborative </a:t>
                      </a:r>
                      <a:r>
                        <a:rPr lang="fr-BE" sz="1800" dirty="0" err="1">
                          <a:solidFill>
                            <a:schemeClr val="tx1"/>
                          </a:solidFill>
                        </a:rPr>
                        <a:t>economy</a:t>
                      </a:r>
                      <a:r>
                        <a:rPr lang="fr-BE" sz="1800" dirty="0">
                          <a:solidFill>
                            <a:schemeClr val="tx1"/>
                          </a:solidFill>
                        </a:rPr>
                        <a:t> (</a:t>
                      </a:r>
                      <a:r>
                        <a:rPr lang="fr-BE" sz="1800" dirty="0" err="1">
                          <a:solidFill>
                            <a:schemeClr val="tx1"/>
                          </a:solidFill>
                        </a:rPr>
                        <a:t>strictest</a:t>
                      </a:r>
                      <a:r>
                        <a:rPr lang="fr-BE" sz="1800" dirty="0">
                          <a:solidFill>
                            <a:schemeClr val="tx1"/>
                          </a:solidFill>
                        </a:rPr>
                        <a:t> </a:t>
                      </a:r>
                      <a:r>
                        <a:rPr lang="fr-BE" sz="1800" dirty="0" err="1">
                          <a:solidFill>
                            <a:schemeClr val="tx1"/>
                          </a:solidFill>
                        </a:rPr>
                        <a:t>sense</a:t>
                      </a:r>
                      <a:r>
                        <a:rPr lang="fr-BE" sz="1800" dirty="0">
                          <a:solidFill>
                            <a:schemeClr val="tx1"/>
                          </a:solidFill>
                        </a:rPr>
                        <a:t>)</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p>
                    <a:p>
                      <a:pPr algn="ctr"/>
                      <a:r>
                        <a:rPr lang="fr-BE" sz="1500" dirty="0">
                          <a:solidFill>
                            <a:schemeClr val="tx1"/>
                          </a:solidFill>
                        </a:rPr>
                        <a:t>ICA definition</a:t>
                      </a:r>
                    </a:p>
                    <a:p>
                      <a:pPr algn="ctr"/>
                      <a:r>
                        <a:rPr lang="fr-BE" sz="1500" dirty="0">
                          <a:solidFill>
                            <a:schemeClr val="tx1"/>
                          </a:solidFill>
                        </a:rPr>
                        <a:t>ICA principle 3</a:t>
                      </a:r>
                    </a:p>
                  </a:txBody>
                  <a:tcPr marL="68580" marR="68580" marT="34290" marB="34290">
                    <a:solidFill>
                      <a:srgbClr val="E75113"/>
                    </a:solidFill>
                  </a:tcPr>
                </a:tc>
                <a:extLst>
                  <a:ext uri="{0D108BD9-81ED-4DB2-BD59-A6C34878D82A}">
                    <a16:rowId xmlns:a16="http://schemas.microsoft.com/office/drawing/2014/main" xmlns="" val="2841446622"/>
                  </a:ext>
                </a:extLst>
              </a:tr>
              <a:tr h="2748351">
                <a:tc>
                  <a:txBody>
                    <a:bodyPr/>
                    <a:lstStyle/>
                    <a:p>
                      <a:pPr marL="457200" indent="-457200">
                        <a:buFont typeface="Arial" panose="020B0604020202020204" pitchFamily="34" charset="0"/>
                        <a:buChar char="•"/>
                      </a:pPr>
                      <a:r>
                        <a:rPr lang="fr-BE" sz="1800" kern="1200" dirty="0">
                          <a:effectLst/>
                        </a:rPr>
                        <a:t>Purpose: to meet needs by pooling resources</a:t>
                      </a:r>
                    </a:p>
                    <a:p>
                      <a:pPr marL="457200" indent="-457200">
                        <a:buFont typeface="Arial" panose="020B0604020202020204" pitchFamily="34" charset="0"/>
                        <a:buChar char="•"/>
                      </a:pPr>
                      <a:r>
                        <a:rPr lang="fr-BE" sz="1800" kern="1200" dirty="0" err="1">
                          <a:effectLst/>
                        </a:rPr>
                        <a:t>Creation</a:t>
                      </a:r>
                      <a:r>
                        <a:rPr lang="fr-BE" sz="1800" kern="1200" dirty="0">
                          <a:effectLst/>
                        </a:rPr>
                        <a:t> of commons</a:t>
                      </a:r>
                      <a:endParaRPr lang="en-GB" sz="1800" b="1" dirty="0"/>
                    </a:p>
                  </a:txBody>
                  <a:tcPr marL="68580" marR="68580" marT="34290" marB="34290">
                    <a:solidFill>
                      <a:schemeClr val="accent2">
                        <a:lumMod val="40000"/>
                        <a:lumOff val="60000"/>
                      </a:schemeClr>
                    </a:solidFill>
                  </a:tcPr>
                </a:tc>
                <a:tc>
                  <a:txBody>
                    <a:bodyPr/>
                    <a:lstStyle/>
                    <a:p>
                      <a:pPr marL="285750" indent="-285750">
                        <a:buFont typeface="Arial" panose="020B0604020202020204" pitchFamily="34" charset="0"/>
                        <a:buChar char="•"/>
                      </a:pPr>
                      <a:r>
                        <a:rPr lang="fr-BE" sz="1800" kern="1200" dirty="0">
                          <a:effectLst/>
                        </a:rPr>
                        <a:t>Members form an enterprise to meet their common needs </a:t>
                      </a:r>
                    </a:p>
                    <a:p>
                      <a:pPr marL="285750" indent="-285750">
                        <a:buFont typeface="Arial" panose="020B0604020202020204" pitchFamily="34" charset="0"/>
                        <a:buChar char="•"/>
                      </a:pPr>
                      <a:r>
                        <a:rPr lang="fr-BE" sz="1800" kern="1200" dirty="0">
                          <a:effectLst/>
                        </a:rPr>
                        <a:t>Collective </a:t>
                      </a:r>
                      <a:r>
                        <a:rPr lang="fr-BE" sz="1800" kern="1200" dirty="0" err="1">
                          <a:effectLst/>
                        </a:rPr>
                        <a:t>ownership</a:t>
                      </a:r>
                      <a:endParaRPr lang="fr-BE" sz="1800" kern="1200" dirty="0">
                        <a:effectLst/>
                      </a:endParaRPr>
                    </a:p>
                    <a:p>
                      <a:pPr marL="285750" indent="-285750">
                        <a:buFont typeface="Arial" panose="020B0604020202020204" pitchFamily="34" charset="0"/>
                        <a:buChar char="•"/>
                      </a:pPr>
                      <a:r>
                        <a:rPr lang="fr-BE" sz="1800" kern="1200" dirty="0">
                          <a:effectLst/>
                        </a:rPr>
                        <a:t>Reserves are pooled (indivisible)</a:t>
                      </a:r>
                      <a:endParaRPr lang="en-GB" sz="1800" b="1" dirty="0"/>
                    </a:p>
                  </a:txBody>
                  <a:tcPr marL="68580" marR="68580" marT="34290" marB="34290">
                    <a:solidFill>
                      <a:schemeClr val="accent2">
                        <a:lumMod val="40000"/>
                        <a:lumOff val="60000"/>
                      </a:schemeClr>
                    </a:solidFill>
                  </a:tcPr>
                </a:tc>
                <a:extLst>
                  <a:ext uri="{0D108BD9-81ED-4DB2-BD59-A6C34878D82A}">
                    <a16:rowId xmlns:a16="http://schemas.microsoft.com/office/drawing/2014/main" xmlns="" val="4066260906"/>
                  </a:ext>
                </a:extLst>
              </a:tr>
            </a:tbl>
          </a:graphicData>
        </a:graphic>
      </p:graphicFrame>
    </p:spTree>
    <p:extLst>
      <p:ext uri="{BB962C8B-B14F-4D97-AF65-F5344CB8AC3E}">
        <p14:creationId xmlns:p14="http://schemas.microsoft.com/office/powerpoint/2010/main" val="3959659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994361697"/>
              </p:ext>
            </p:extLst>
          </p:nvPr>
        </p:nvGraphicFramePr>
        <p:xfrm>
          <a:off x="467544" y="1167594"/>
          <a:ext cx="8352928" cy="3577317"/>
        </p:xfrm>
        <a:graphic>
          <a:graphicData uri="http://schemas.openxmlformats.org/drawingml/2006/table">
            <a:tbl>
              <a:tblPr firstRow="1" bandRow="1">
                <a:tableStyleId>{21E4AEA4-8DFA-4A89-87EB-49C32662AFE0}</a:tableStyleId>
              </a:tblPr>
              <a:tblGrid>
                <a:gridCol w="3847286">
                  <a:extLst>
                    <a:ext uri="{9D8B030D-6E8A-4147-A177-3AD203B41FA5}">
                      <a16:colId xmlns:a16="http://schemas.microsoft.com/office/drawing/2014/main" xmlns="" val="1739960759"/>
                    </a:ext>
                  </a:extLst>
                </a:gridCol>
                <a:gridCol w="4505642">
                  <a:extLst>
                    <a:ext uri="{9D8B030D-6E8A-4147-A177-3AD203B41FA5}">
                      <a16:colId xmlns:a16="http://schemas.microsoft.com/office/drawing/2014/main" xmlns="" val="1716998422"/>
                    </a:ext>
                  </a:extLst>
                </a:gridCol>
              </a:tblGrid>
              <a:tr h="828966">
                <a:tc>
                  <a:txBody>
                    <a:bodyPr/>
                    <a:lstStyle/>
                    <a:p>
                      <a:pPr algn="ctr"/>
                      <a:r>
                        <a:rPr lang="fr-BE" sz="1800" dirty="0">
                          <a:solidFill>
                            <a:schemeClr val="tx1"/>
                          </a:solidFill>
                        </a:rPr>
                        <a:t>Collaborative </a:t>
                      </a:r>
                      <a:r>
                        <a:rPr lang="fr-BE" sz="1800" dirty="0" err="1">
                          <a:solidFill>
                            <a:schemeClr val="tx1"/>
                          </a:solidFill>
                        </a:rPr>
                        <a:t>economy</a:t>
                      </a:r>
                      <a:r>
                        <a:rPr lang="fr-BE" sz="1800" dirty="0">
                          <a:solidFill>
                            <a:schemeClr val="tx1"/>
                          </a:solidFill>
                        </a:rPr>
                        <a:t> (</a:t>
                      </a:r>
                      <a:r>
                        <a:rPr lang="fr-BE" sz="1800" dirty="0" err="1">
                          <a:solidFill>
                            <a:schemeClr val="tx1"/>
                          </a:solidFill>
                        </a:rPr>
                        <a:t>strictest</a:t>
                      </a:r>
                      <a:r>
                        <a:rPr lang="fr-BE" sz="1800" dirty="0">
                          <a:solidFill>
                            <a:schemeClr val="tx1"/>
                          </a:solidFill>
                        </a:rPr>
                        <a:t> </a:t>
                      </a:r>
                      <a:r>
                        <a:rPr lang="fr-BE" sz="1800" dirty="0" err="1">
                          <a:solidFill>
                            <a:schemeClr val="tx1"/>
                          </a:solidFill>
                        </a:rPr>
                        <a:t>sense</a:t>
                      </a:r>
                      <a:r>
                        <a:rPr lang="fr-BE" sz="1800" dirty="0">
                          <a:solidFill>
                            <a:schemeClr val="tx1"/>
                          </a:solidFill>
                        </a:rPr>
                        <a:t>)</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p>
                    <a:p>
                      <a:pPr algn="ctr"/>
                      <a:r>
                        <a:rPr lang="fr-BE" sz="1500" dirty="0">
                          <a:solidFill>
                            <a:schemeClr val="tx1"/>
                          </a:solidFill>
                        </a:rPr>
                        <a:t>ICA definition</a:t>
                      </a:r>
                    </a:p>
                  </a:txBody>
                  <a:tcPr marL="68580" marR="68580" marT="34290" marB="34290">
                    <a:solidFill>
                      <a:srgbClr val="E75113"/>
                    </a:solidFill>
                  </a:tcPr>
                </a:tc>
                <a:extLst>
                  <a:ext uri="{0D108BD9-81ED-4DB2-BD59-A6C34878D82A}">
                    <a16:rowId xmlns:a16="http://schemas.microsoft.com/office/drawing/2014/main" xmlns="" val="2841446622"/>
                  </a:ext>
                </a:extLst>
              </a:tr>
              <a:tr h="2748351">
                <a:tc>
                  <a:txBody>
                    <a:bodyPr/>
                    <a:lstStyle/>
                    <a:p>
                      <a:pPr marL="457200" indent="-457200">
                        <a:buFont typeface="Arial" panose="020B0604020202020204" pitchFamily="34" charset="0"/>
                        <a:buChar char="•"/>
                      </a:pPr>
                      <a:r>
                        <a:rPr lang="fr-BE" sz="1800" kern="1200" dirty="0">
                          <a:effectLst/>
                        </a:rPr>
                        <a:t>The project operates via an online </a:t>
                      </a:r>
                      <a:r>
                        <a:rPr lang="fr-BE" sz="1800" kern="1200" dirty="0" err="1">
                          <a:effectLst/>
                        </a:rPr>
                        <a:t>peer</a:t>
                      </a:r>
                      <a:r>
                        <a:rPr lang="fr-BE" sz="1800" kern="1200" dirty="0">
                          <a:effectLst/>
                        </a:rPr>
                        <a:t>-</a:t>
                      </a:r>
                      <a:r>
                        <a:rPr lang="fr-BE" sz="1800" kern="1200" dirty="0" err="1">
                          <a:effectLst/>
                        </a:rPr>
                        <a:t>to-peer</a:t>
                      </a:r>
                      <a:r>
                        <a:rPr lang="fr-BE" sz="1800" kern="1200" dirty="0">
                          <a:effectLst/>
                        </a:rPr>
                        <a:t> </a:t>
                      </a:r>
                      <a:r>
                        <a:rPr lang="fr-BE" sz="1800" kern="1200" dirty="0" err="1">
                          <a:effectLst/>
                        </a:rPr>
                        <a:t>platform</a:t>
                      </a:r>
                      <a:r>
                        <a:rPr lang="fr-BE" sz="1800" kern="1200" dirty="0">
                          <a:effectLst/>
                        </a:rPr>
                        <a:t>: the entrepreneurial tool that the project needs to achieve </a:t>
                      </a:r>
                      <a:r>
                        <a:rPr lang="fr-BE" sz="1800" kern="1200" dirty="0" err="1">
                          <a:effectLst/>
                        </a:rPr>
                        <a:t>its</a:t>
                      </a:r>
                      <a:r>
                        <a:rPr lang="fr-BE" sz="1800" kern="1200" dirty="0">
                          <a:effectLst/>
                        </a:rPr>
                        <a:t> </a:t>
                      </a:r>
                      <a:r>
                        <a:rPr lang="fr-BE" sz="1800" kern="1200" dirty="0" err="1">
                          <a:effectLst/>
                        </a:rPr>
                        <a:t>aims</a:t>
                      </a:r>
                      <a:endParaRPr lang="en-GB" sz="1800" b="1" dirty="0"/>
                    </a:p>
                  </a:txBody>
                  <a:tcPr marL="68580" marR="68580" marT="34290" marB="34290">
                    <a:solidFill>
                      <a:schemeClr val="accent2">
                        <a:lumMod val="40000"/>
                        <a:lumOff val="60000"/>
                      </a:schemeClr>
                    </a:solidFill>
                  </a:tcPr>
                </a:tc>
                <a:tc>
                  <a:txBody>
                    <a:bodyPr/>
                    <a:lstStyle/>
                    <a:p>
                      <a:pPr marL="285750" indent="-285750">
                        <a:buFont typeface="Arial" panose="020B0604020202020204" pitchFamily="34" charset="0"/>
                        <a:buChar char="•"/>
                      </a:pPr>
                      <a:r>
                        <a:rPr lang="fr-BE" sz="1800" kern="1200" dirty="0">
                          <a:effectLst/>
                        </a:rPr>
                        <a:t>The cooperative sets up an enterprise to serve its members</a:t>
                      </a:r>
                      <a:endParaRPr lang="en-GB" sz="1800" b="1" dirty="0"/>
                    </a:p>
                  </a:txBody>
                  <a:tcPr marL="68580" marR="68580" marT="34290" marB="34290">
                    <a:solidFill>
                      <a:schemeClr val="accent2">
                        <a:lumMod val="40000"/>
                        <a:lumOff val="60000"/>
                      </a:schemeClr>
                    </a:solidFill>
                  </a:tcPr>
                </a:tc>
                <a:extLst>
                  <a:ext uri="{0D108BD9-81ED-4DB2-BD59-A6C34878D82A}">
                    <a16:rowId xmlns:a16="http://schemas.microsoft.com/office/drawing/2014/main" xmlns="" val="4066260906"/>
                  </a:ext>
                </a:extLst>
              </a:tr>
            </a:tbl>
          </a:graphicData>
        </a:graphic>
      </p:graphicFrame>
    </p:spTree>
    <p:extLst>
      <p:ext uri="{BB962C8B-B14F-4D97-AF65-F5344CB8AC3E}">
        <p14:creationId xmlns:p14="http://schemas.microsoft.com/office/powerpoint/2010/main" val="930716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791075198"/>
              </p:ext>
            </p:extLst>
          </p:nvPr>
        </p:nvGraphicFramePr>
        <p:xfrm>
          <a:off x="467544" y="1167595"/>
          <a:ext cx="8352928" cy="3461738"/>
        </p:xfrm>
        <a:graphic>
          <a:graphicData uri="http://schemas.openxmlformats.org/drawingml/2006/table">
            <a:tbl>
              <a:tblPr firstRow="1" bandRow="1">
                <a:tableStyleId>{21E4AEA4-8DFA-4A89-87EB-49C32662AFE0}</a:tableStyleId>
              </a:tblPr>
              <a:tblGrid>
                <a:gridCol w="3847286">
                  <a:extLst>
                    <a:ext uri="{9D8B030D-6E8A-4147-A177-3AD203B41FA5}">
                      <a16:colId xmlns:a16="http://schemas.microsoft.com/office/drawing/2014/main" xmlns="" val="1739960759"/>
                    </a:ext>
                  </a:extLst>
                </a:gridCol>
                <a:gridCol w="4505642">
                  <a:extLst>
                    <a:ext uri="{9D8B030D-6E8A-4147-A177-3AD203B41FA5}">
                      <a16:colId xmlns:a16="http://schemas.microsoft.com/office/drawing/2014/main" xmlns="" val="1716998422"/>
                    </a:ext>
                  </a:extLst>
                </a:gridCol>
              </a:tblGrid>
              <a:tr h="758742">
                <a:tc>
                  <a:txBody>
                    <a:bodyPr/>
                    <a:lstStyle/>
                    <a:p>
                      <a:pPr algn="ctr"/>
                      <a:r>
                        <a:rPr lang="fr-BE" sz="1800" dirty="0">
                          <a:solidFill>
                            <a:schemeClr val="tx1"/>
                          </a:solidFill>
                        </a:rPr>
                        <a:t>Collaborative </a:t>
                      </a:r>
                      <a:r>
                        <a:rPr lang="fr-BE" sz="1800" dirty="0" err="1">
                          <a:solidFill>
                            <a:schemeClr val="tx1"/>
                          </a:solidFill>
                        </a:rPr>
                        <a:t>economy</a:t>
                      </a:r>
                      <a:r>
                        <a:rPr lang="fr-BE" sz="1800" dirty="0">
                          <a:solidFill>
                            <a:schemeClr val="tx1"/>
                          </a:solidFill>
                        </a:rPr>
                        <a:t> (</a:t>
                      </a:r>
                      <a:r>
                        <a:rPr lang="fr-BE" sz="1800" dirty="0" err="1">
                          <a:solidFill>
                            <a:schemeClr val="tx1"/>
                          </a:solidFill>
                        </a:rPr>
                        <a:t>strictest</a:t>
                      </a:r>
                      <a:r>
                        <a:rPr lang="fr-BE" sz="1800" dirty="0">
                          <a:solidFill>
                            <a:schemeClr val="tx1"/>
                          </a:solidFill>
                        </a:rPr>
                        <a:t> </a:t>
                      </a:r>
                      <a:r>
                        <a:rPr lang="fr-BE" sz="1800" dirty="0" err="1">
                          <a:solidFill>
                            <a:schemeClr val="tx1"/>
                          </a:solidFill>
                        </a:rPr>
                        <a:t>sense</a:t>
                      </a:r>
                      <a:r>
                        <a:rPr lang="fr-BE" sz="1800" dirty="0">
                          <a:solidFill>
                            <a:schemeClr val="tx1"/>
                          </a:solidFill>
                        </a:rPr>
                        <a:t>)</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p>
                    <a:p>
                      <a:pPr algn="ctr"/>
                      <a:r>
                        <a:rPr lang="fr-BE" sz="1500" dirty="0">
                          <a:solidFill>
                            <a:schemeClr val="tx1"/>
                          </a:solidFill>
                        </a:rPr>
                        <a:t>ICA definition</a:t>
                      </a:r>
                    </a:p>
                    <a:p>
                      <a:pPr algn="ctr"/>
                      <a:r>
                        <a:rPr lang="fr-BE" sz="1500" dirty="0">
                          <a:solidFill>
                            <a:schemeClr val="tx1"/>
                          </a:solidFill>
                        </a:rPr>
                        <a:t>ICA principle 3</a:t>
                      </a:r>
                    </a:p>
                  </a:txBody>
                  <a:tcPr marL="68580" marR="68580" marT="34290" marB="34290">
                    <a:solidFill>
                      <a:srgbClr val="E75113"/>
                    </a:solidFill>
                  </a:tcPr>
                </a:tc>
                <a:extLst>
                  <a:ext uri="{0D108BD9-81ED-4DB2-BD59-A6C34878D82A}">
                    <a16:rowId xmlns:a16="http://schemas.microsoft.com/office/drawing/2014/main" xmlns="" val="2841446622"/>
                  </a:ext>
                </a:extLst>
              </a:tr>
              <a:tr h="2661638">
                <a:tc>
                  <a:txBody>
                    <a:bodyPr/>
                    <a:lstStyle/>
                    <a:p>
                      <a:pPr marL="457200" indent="-457200">
                        <a:buFont typeface="Arial" panose="020B0604020202020204" pitchFamily="34" charset="0"/>
                        <a:buChar char="•"/>
                      </a:pPr>
                      <a:r>
                        <a:rPr lang="fr-BE" sz="1800" kern="1200" dirty="0">
                          <a:effectLst/>
                        </a:rPr>
                        <a:t>Purpose: participants reap the benefits of sharing</a:t>
                      </a:r>
                    </a:p>
                    <a:p>
                      <a:pPr marL="457200" indent="-457200">
                        <a:buFont typeface="Arial" panose="020B0604020202020204" pitchFamily="34" charset="0"/>
                        <a:buChar char="•"/>
                      </a:pPr>
                      <a:r>
                        <a:rPr lang="fr-BE" sz="1800" kern="1200" dirty="0">
                          <a:effectLst/>
                        </a:rPr>
                        <a:t>The aim is not to pay dividends to shareholders </a:t>
                      </a:r>
                      <a:endParaRPr lang="en-GB" sz="1800" b="1" dirty="0"/>
                    </a:p>
                  </a:txBody>
                  <a:tcPr marL="68580" marR="68580" marT="34290" marB="34290">
                    <a:solidFill>
                      <a:schemeClr val="accent2">
                        <a:lumMod val="40000"/>
                        <a:lumOff val="60000"/>
                      </a:schemeClr>
                    </a:solidFill>
                  </a:tcPr>
                </a:tc>
                <a:tc>
                  <a:txBody>
                    <a:bodyPr/>
                    <a:lstStyle/>
                    <a:p>
                      <a:pPr marL="457200" indent="-457200">
                        <a:lnSpc>
                          <a:spcPct val="106000"/>
                        </a:lnSpc>
                        <a:spcAft>
                          <a:spcPts val="0"/>
                        </a:spcAft>
                        <a:buFont typeface="Arial" panose="020B0604020202020204" pitchFamily="34" charset="0"/>
                        <a:buChar char="•"/>
                      </a:pPr>
                      <a:r>
                        <a:rPr lang="fr-BE" sz="1800" dirty="0">
                          <a:effectLst/>
                        </a:rPr>
                        <a:t>Service, as opposed to profit, motive (cooperatives serve their members rather than investors)</a:t>
                      </a:r>
                    </a:p>
                    <a:p>
                      <a:pPr marL="457200" indent="-457200">
                        <a:lnSpc>
                          <a:spcPct val="106000"/>
                        </a:lnSpc>
                        <a:spcAft>
                          <a:spcPts val="0"/>
                        </a:spcAft>
                        <a:buFont typeface="Arial" panose="020B0604020202020204" pitchFamily="34" charset="0"/>
                        <a:buChar char="•"/>
                      </a:pPr>
                      <a:r>
                        <a:rPr lang="fr-BE" sz="1800" dirty="0">
                          <a:effectLst/>
                        </a:rPr>
                        <a:t>Limited dividends</a:t>
                      </a:r>
                    </a:p>
                    <a:p>
                      <a:pPr marL="457200" indent="-457200">
                        <a:lnSpc>
                          <a:spcPct val="106000"/>
                        </a:lnSpc>
                        <a:spcAft>
                          <a:spcPts val="0"/>
                        </a:spcAft>
                        <a:buFont typeface="Arial" panose="020B0604020202020204" pitchFamily="34" charset="0"/>
                        <a:buChar char="•"/>
                      </a:pPr>
                      <a:r>
                        <a:rPr lang="fr-BE" sz="1800" dirty="0">
                          <a:effectLst/>
                        </a:rPr>
                        <a:t>Pooled reserves</a:t>
                      </a:r>
                    </a:p>
                    <a:p>
                      <a:pPr marL="457200" indent="-457200">
                        <a:lnSpc>
                          <a:spcPct val="106000"/>
                        </a:lnSpc>
                        <a:spcAft>
                          <a:spcPts val="0"/>
                        </a:spcAft>
                        <a:buFont typeface="Arial" panose="020B0604020202020204" pitchFamily="34" charset="0"/>
                        <a:buChar char="•"/>
                      </a:pPr>
                      <a:r>
                        <a:rPr lang="fr-BE" sz="1800" dirty="0">
                          <a:effectLst/>
                        </a:rPr>
                        <a:t>In some cases, surpluses are allocated to members in proportion to their transactions with the cooperative</a:t>
                      </a:r>
                      <a:endParaRPr lang="en-GB" sz="1800" b="1" i="0" dirty="0">
                        <a:effectLst/>
                        <a:latin typeface="+mn-lt"/>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extLst>
                  <a:ext uri="{0D108BD9-81ED-4DB2-BD59-A6C34878D82A}">
                    <a16:rowId xmlns:a16="http://schemas.microsoft.com/office/drawing/2014/main" xmlns="" val="4066260906"/>
                  </a:ext>
                </a:extLst>
              </a:tr>
            </a:tbl>
          </a:graphicData>
        </a:graphic>
      </p:graphicFrame>
    </p:spTree>
    <p:extLst>
      <p:ext uri="{BB962C8B-B14F-4D97-AF65-F5344CB8AC3E}">
        <p14:creationId xmlns:p14="http://schemas.microsoft.com/office/powerpoint/2010/main" val="985695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697610933"/>
              </p:ext>
            </p:extLst>
          </p:nvPr>
        </p:nvGraphicFramePr>
        <p:xfrm>
          <a:off x="467544" y="1167594"/>
          <a:ext cx="8352928" cy="3577317"/>
        </p:xfrm>
        <a:graphic>
          <a:graphicData uri="http://schemas.openxmlformats.org/drawingml/2006/table">
            <a:tbl>
              <a:tblPr firstRow="1" bandRow="1">
                <a:tableStyleId>{21E4AEA4-8DFA-4A89-87EB-49C32662AFE0}</a:tableStyleId>
              </a:tblPr>
              <a:tblGrid>
                <a:gridCol w="3847286">
                  <a:extLst>
                    <a:ext uri="{9D8B030D-6E8A-4147-A177-3AD203B41FA5}">
                      <a16:colId xmlns:a16="http://schemas.microsoft.com/office/drawing/2014/main" xmlns="" val="1739960759"/>
                    </a:ext>
                  </a:extLst>
                </a:gridCol>
                <a:gridCol w="4505642">
                  <a:extLst>
                    <a:ext uri="{9D8B030D-6E8A-4147-A177-3AD203B41FA5}">
                      <a16:colId xmlns:a16="http://schemas.microsoft.com/office/drawing/2014/main" xmlns="" val="1716998422"/>
                    </a:ext>
                  </a:extLst>
                </a:gridCol>
              </a:tblGrid>
              <a:tr h="828966">
                <a:tc>
                  <a:txBody>
                    <a:bodyPr/>
                    <a:lstStyle/>
                    <a:p>
                      <a:pPr algn="ctr"/>
                      <a:r>
                        <a:rPr lang="fr-BE" sz="1800" dirty="0">
                          <a:solidFill>
                            <a:schemeClr val="tx1"/>
                          </a:solidFill>
                        </a:rPr>
                        <a:t>Collaborative </a:t>
                      </a:r>
                      <a:r>
                        <a:rPr lang="fr-BE" sz="1800" dirty="0" err="1">
                          <a:solidFill>
                            <a:schemeClr val="tx1"/>
                          </a:solidFill>
                        </a:rPr>
                        <a:t>economy</a:t>
                      </a:r>
                      <a:r>
                        <a:rPr lang="fr-BE" sz="1800" dirty="0">
                          <a:solidFill>
                            <a:schemeClr val="tx1"/>
                          </a:solidFill>
                        </a:rPr>
                        <a:t> (</a:t>
                      </a:r>
                      <a:r>
                        <a:rPr lang="fr-BE" sz="1800" dirty="0" err="1">
                          <a:solidFill>
                            <a:schemeClr val="tx1"/>
                          </a:solidFill>
                        </a:rPr>
                        <a:t>strictest</a:t>
                      </a:r>
                      <a:r>
                        <a:rPr lang="fr-BE" sz="1800" dirty="0">
                          <a:solidFill>
                            <a:schemeClr val="tx1"/>
                          </a:solidFill>
                        </a:rPr>
                        <a:t> </a:t>
                      </a:r>
                      <a:r>
                        <a:rPr lang="fr-BE" sz="1800" dirty="0" err="1">
                          <a:solidFill>
                            <a:schemeClr val="tx1"/>
                          </a:solidFill>
                        </a:rPr>
                        <a:t>sense</a:t>
                      </a:r>
                      <a:r>
                        <a:rPr lang="fr-BE" sz="1800" dirty="0">
                          <a:solidFill>
                            <a:schemeClr val="tx1"/>
                          </a:solidFill>
                        </a:rPr>
                        <a:t>)</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p>
                    <a:p>
                      <a:pPr algn="ctr"/>
                      <a:r>
                        <a:rPr lang="fr-BE" sz="1500" dirty="0">
                          <a:solidFill>
                            <a:schemeClr val="tx1"/>
                          </a:solidFill>
                        </a:rPr>
                        <a:t>ICA definition</a:t>
                      </a:r>
                    </a:p>
                    <a:p>
                      <a:pPr algn="ctr"/>
                      <a:r>
                        <a:rPr lang="fr-BE" sz="1500" dirty="0">
                          <a:solidFill>
                            <a:schemeClr val="tx1"/>
                          </a:solidFill>
                        </a:rPr>
                        <a:t>ICA principle 4</a:t>
                      </a:r>
                    </a:p>
                  </a:txBody>
                  <a:tcPr marL="68580" marR="68580" marT="34290" marB="34290">
                    <a:solidFill>
                      <a:srgbClr val="E75113"/>
                    </a:solidFill>
                  </a:tcPr>
                </a:tc>
                <a:extLst>
                  <a:ext uri="{0D108BD9-81ED-4DB2-BD59-A6C34878D82A}">
                    <a16:rowId xmlns:a16="http://schemas.microsoft.com/office/drawing/2014/main" xmlns="" val="2841446622"/>
                  </a:ext>
                </a:extLst>
              </a:tr>
              <a:tr h="2748351">
                <a:tc>
                  <a:txBody>
                    <a:bodyPr/>
                    <a:lstStyle/>
                    <a:p>
                      <a:pPr marL="457200" indent="-457200">
                        <a:buFont typeface="Arial" panose="020B0604020202020204" pitchFamily="34" charset="0"/>
                        <a:buChar char="•"/>
                      </a:pPr>
                      <a:r>
                        <a:rPr lang="fr-BE" sz="1800" kern="1200" dirty="0">
                          <a:effectLst/>
                        </a:rPr>
                        <a:t>Participants want to retain control of their project</a:t>
                      </a:r>
                      <a:endParaRPr lang="en-GB" sz="1800" b="1" dirty="0"/>
                    </a:p>
                  </a:txBody>
                  <a:tcPr marL="68580" marR="68580" marT="34290" marB="34290">
                    <a:solidFill>
                      <a:srgbClr val="E6B9B8"/>
                    </a:solidFill>
                  </a:tcPr>
                </a:tc>
                <a:tc>
                  <a:txBody>
                    <a:bodyPr/>
                    <a:lstStyle/>
                    <a:p>
                      <a:pPr marL="285750" indent="-285750">
                        <a:buFont typeface="Arial" panose="020B0604020202020204" pitchFamily="34" charset="0"/>
                        <a:buChar char="•"/>
                      </a:pPr>
                      <a:r>
                        <a:rPr lang="fr-BE" sz="1800" kern="1200" dirty="0">
                          <a:effectLst/>
                        </a:rPr>
                        <a:t> Autonomy and independence are vital to cooperative governance</a:t>
                      </a:r>
                      <a:endParaRPr lang="en-GB" sz="1800" b="1" dirty="0"/>
                    </a:p>
                  </a:txBody>
                  <a:tcPr marL="68580" marR="68580" marT="34290" marB="34290">
                    <a:solidFill>
                      <a:srgbClr val="E6B9B8"/>
                    </a:solidFill>
                  </a:tcPr>
                </a:tc>
                <a:extLst>
                  <a:ext uri="{0D108BD9-81ED-4DB2-BD59-A6C34878D82A}">
                    <a16:rowId xmlns:a16="http://schemas.microsoft.com/office/drawing/2014/main" xmlns="" val="4066260906"/>
                  </a:ext>
                </a:extLst>
              </a:tr>
            </a:tbl>
          </a:graphicData>
        </a:graphic>
      </p:graphicFrame>
    </p:spTree>
    <p:extLst>
      <p:ext uri="{BB962C8B-B14F-4D97-AF65-F5344CB8AC3E}">
        <p14:creationId xmlns:p14="http://schemas.microsoft.com/office/powerpoint/2010/main" val="3425025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82971395"/>
              </p:ext>
            </p:extLst>
          </p:nvPr>
        </p:nvGraphicFramePr>
        <p:xfrm>
          <a:off x="467544" y="1167594"/>
          <a:ext cx="8352928" cy="3639891"/>
        </p:xfrm>
        <a:graphic>
          <a:graphicData uri="http://schemas.openxmlformats.org/drawingml/2006/table">
            <a:tbl>
              <a:tblPr firstRow="1" bandRow="1">
                <a:tableStyleId>{21E4AEA4-8DFA-4A89-87EB-49C32662AFE0}</a:tableStyleId>
              </a:tblPr>
              <a:tblGrid>
                <a:gridCol w="3847286">
                  <a:extLst>
                    <a:ext uri="{9D8B030D-6E8A-4147-A177-3AD203B41FA5}">
                      <a16:colId xmlns:a16="http://schemas.microsoft.com/office/drawing/2014/main" xmlns="" val="1739960759"/>
                    </a:ext>
                  </a:extLst>
                </a:gridCol>
                <a:gridCol w="4505642">
                  <a:extLst>
                    <a:ext uri="{9D8B030D-6E8A-4147-A177-3AD203B41FA5}">
                      <a16:colId xmlns:a16="http://schemas.microsoft.com/office/drawing/2014/main" xmlns="" val="1716998422"/>
                    </a:ext>
                  </a:extLst>
                </a:gridCol>
              </a:tblGrid>
              <a:tr h="891540">
                <a:tc>
                  <a:txBody>
                    <a:bodyPr/>
                    <a:lstStyle/>
                    <a:p>
                      <a:pPr algn="ctr"/>
                      <a:r>
                        <a:rPr lang="fr-BE" sz="1800" dirty="0">
                          <a:solidFill>
                            <a:schemeClr val="tx1"/>
                          </a:solidFill>
                        </a:rPr>
                        <a:t>Collaborative economy (in the strictest sense of the term)</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endParaRPr lang="en-GB" sz="1500" dirty="0">
                        <a:solidFill>
                          <a:schemeClr val="tx1"/>
                        </a:solidFill>
                      </a:endParaRPr>
                    </a:p>
                    <a:p>
                      <a:pPr algn="ctr"/>
                      <a:r>
                        <a:rPr sz="1400" dirty="0">
                          <a:solidFill>
                            <a:schemeClr val="tx1"/>
                          </a:solidFill>
                        </a:rPr>
                        <a:t>ICA principle 7</a:t>
                      </a:r>
                    </a:p>
                  </a:txBody>
                  <a:tcPr marL="68580" marR="68580" marT="34290" marB="34290">
                    <a:solidFill>
                      <a:srgbClr val="E75113"/>
                    </a:solidFill>
                  </a:tcPr>
                </a:tc>
                <a:extLst>
                  <a:ext uri="{0D108BD9-81ED-4DB2-BD59-A6C34878D82A}">
                    <a16:rowId xmlns:a16="http://schemas.microsoft.com/office/drawing/2014/main" xmlns="" val="2841446622"/>
                  </a:ext>
                </a:extLst>
              </a:tr>
              <a:tr h="2748351">
                <a:tc>
                  <a:txBody>
                    <a:bodyPr/>
                    <a:lstStyle/>
                    <a:p>
                      <a:pPr marL="457200" indent="-457200">
                        <a:buFont typeface="Arial" panose="020B0604020202020204" pitchFamily="34" charset="0"/>
                        <a:buChar char="•"/>
                      </a:pPr>
                      <a:r>
                        <a:rPr lang="fr-BE" sz="1800" kern="1200" dirty="0">
                          <a:effectLst/>
                        </a:rPr>
                        <a:t>Participants pool resources, rather than producing and purchasing new goods, in order to protect the environment</a:t>
                      </a:r>
                      <a:endParaRPr lang="en-GB" sz="1800" b="1" dirty="0"/>
                    </a:p>
                  </a:txBody>
                  <a:tcPr marL="68580" marR="68580" marT="34290" marB="34290">
                    <a:solidFill>
                      <a:schemeClr val="accent2">
                        <a:lumMod val="40000"/>
                        <a:lumOff val="60000"/>
                      </a:schemeClr>
                    </a:solidFill>
                  </a:tcPr>
                </a:tc>
                <a:tc>
                  <a:txBody>
                    <a:bodyPr/>
                    <a:lstStyle/>
                    <a:p>
                      <a:pPr marL="285750" indent="-285750">
                        <a:buFont typeface="Arial" panose="020B0604020202020204" pitchFamily="34" charset="0"/>
                        <a:buChar char="•"/>
                      </a:pPr>
                      <a:r>
                        <a:rPr lang="fr-BE" sz="1800" kern="1200" dirty="0">
                          <a:effectLst/>
                        </a:rPr>
                        <a:t>Concern for community includes concern for the environment and sustainable development </a:t>
                      </a:r>
                      <a:endParaRPr lang="en-GB" sz="1800" b="1" dirty="0"/>
                    </a:p>
                  </a:txBody>
                  <a:tcPr marL="68580" marR="68580" marT="34290" marB="34290">
                    <a:solidFill>
                      <a:schemeClr val="accent2">
                        <a:lumMod val="40000"/>
                        <a:lumOff val="60000"/>
                      </a:schemeClr>
                    </a:solidFill>
                  </a:tcPr>
                </a:tc>
                <a:extLst>
                  <a:ext uri="{0D108BD9-81ED-4DB2-BD59-A6C34878D82A}">
                    <a16:rowId xmlns:a16="http://schemas.microsoft.com/office/drawing/2014/main" xmlns="" val="4066260906"/>
                  </a:ext>
                </a:extLst>
              </a:tr>
            </a:tbl>
          </a:graphicData>
        </a:graphic>
      </p:graphicFrame>
    </p:spTree>
    <p:extLst>
      <p:ext uri="{BB962C8B-B14F-4D97-AF65-F5344CB8AC3E}">
        <p14:creationId xmlns:p14="http://schemas.microsoft.com/office/powerpoint/2010/main" val="223717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0040" y="-224373"/>
            <a:ext cx="8532440" cy="4524315"/>
          </a:xfrm>
          <a:prstGeom prst="rect">
            <a:avLst/>
          </a:prstGeom>
          <a:noFill/>
        </p:spPr>
        <p:txBody>
          <a:bodyPr wrap="square">
            <a:spAutoFit/>
          </a:bodyPr>
          <a:lstStyle/>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r>
              <a:rPr lang="en-GB" sz="4800" dirty="0">
                <a:solidFill>
                  <a:srgbClr val="931C3E"/>
                </a:solidFill>
                <a:latin typeface="Arial Rounded MT Bold" panose="020F0704030504030204" pitchFamily="34" charset="0"/>
              </a:rPr>
              <a:t>Differences between </a:t>
            </a:r>
          </a:p>
          <a:p>
            <a:pPr algn="ctr"/>
            <a:r>
              <a:rPr lang="en-GB" sz="4800" dirty="0">
                <a:solidFill>
                  <a:srgbClr val="931C3E"/>
                </a:solidFill>
                <a:latin typeface="Arial Rounded MT Bold" panose="020F0704030504030204" pitchFamily="34" charset="0"/>
              </a:rPr>
              <a:t>the collaborative economy (strictest sense) </a:t>
            </a:r>
          </a:p>
          <a:p>
            <a:pPr algn="ctr"/>
            <a:r>
              <a:rPr lang="en-GB" sz="4800" dirty="0">
                <a:solidFill>
                  <a:srgbClr val="931C3E"/>
                </a:solidFill>
                <a:latin typeface="Arial Rounded MT Bold" panose="020F0704030504030204" pitchFamily="34" charset="0"/>
              </a:rPr>
              <a:t>and the cooperative model</a:t>
            </a:r>
            <a:r>
              <a:rPr lang="en-GB" dirty="0"/>
              <a:t> </a:t>
            </a:r>
            <a:endParaRPr lang="en-GB" sz="5400" dirty="0">
              <a:solidFill>
                <a:srgbClr val="931C3E"/>
              </a:solidFill>
            </a:endParaRPr>
          </a:p>
        </p:txBody>
      </p:sp>
    </p:spTree>
    <p:extLst>
      <p:ext uri="{BB962C8B-B14F-4D97-AF65-F5344CB8AC3E}">
        <p14:creationId xmlns:p14="http://schemas.microsoft.com/office/powerpoint/2010/main" val="3828934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639666491"/>
              </p:ext>
            </p:extLst>
          </p:nvPr>
        </p:nvGraphicFramePr>
        <p:xfrm>
          <a:off x="395536" y="1059582"/>
          <a:ext cx="8352928" cy="3706364"/>
        </p:xfrm>
        <a:graphic>
          <a:graphicData uri="http://schemas.openxmlformats.org/drawingml/2006/table">
            <a:tbl>
              <a:tblPr firstRow="1" bandRow="1">
                <a:tableStyleId>{21E4AEA4-8DFA-4A89-87EB-49C32662AFE0}</a:tableStyleId>
              </a:tblPr>
              <a:tblGrid>
                <a:gridCol w="4176464">
                  <a:extLst>
                    <a:ext uri="{9D8B030D-6E8A-4147-A177-3AD203B41FA5}">
                      <a16:colId xmlns:a16="http://schemas.microsoft.com/office/drawing/2014/main" xmlns="" val="3077195118"/>
                    </a:ext>
                  </a:extLst>
                </a:gridCol>
                <a:gridCol w="4176464">
                  <a:extLst>
                    <a:ext uri="{9D8B030D-6E8A-4147-A177-3AD203B41FA5}">
                      <a16:colId xmlns:a16="http://schemas.microsoft.com/office/drawing/2014/main" xmlns="" val="1574580472"/>
                    </a:ext>
                  </a:extLst>
                </a:gridCol>
              </a:tblGrid>
              <a:tr h="617220">
                <a:tc>
                  <a:txBody>
                    <a:bodyPr/>
                    <a:lstStyle/>
                    <a:p>
                      <a:pPr algn="ctr"/>
                      <a:r>
                        <a:rPr lang="fr-BE" sz="1800" dirty="0">
                          <a:solidFill>
                            <a:schemeClr val="tx1"/>
                          </a:solidFill>
                        </a:rPr>
                        <a:t>Collaborative </a:t>
                      </a:r>
                      <a:r>
                        <a:rPr lang="fr-BE" sz="1800" dirty="0" err="1">
                          <a:solidFill>
                            <a:schemeClr val="tx1"/>
                          </a:solidFill>
                        </a:rPr>
                        <a:t>economy</a:t>
                      </a:r>
                      <a:r>
                        <a:rPr lang="fr-BE" sz="1800" dirty="0">
                          <a:solidFill>
                            <a:schemeClr val="tx1"/>
                          </a:solidFill>
                        </a:rPr>
                        <a:t> (</a:t>
                      </a:r>
                      <a:r>
                        <a:rPr lang="fr-BE" sz="1800" dirty="0" err="1">
                          <a:solidFill>
                            <a:schemeClr val="tx1"/>
                          </a:solidFill>
                        </a:rPr>
                        <a:t>strictest</a:t>
                      </a:r>
                      <a:r>
                        <a:rPr lang="fr-BE" sz="1800" dirty="0">
                          <a:solidFill>
                            <a:schemeClr val="tx1"/>
                          </a:solidFill>
                        </a:rPr>
                        <a:t> </a:t>
                      </a:r>
                      <a:r>
                        <a:rPr lang="fr-BE" sz="1800" dirty="0" err="1">
                          <a:solidFill>
                            <a:schemeClr val="tx1"/>
                          </a:solidFill>
                        </a:rPr>
                        <a:t>sense</a:t>
                      </a:r>
                      <a:r>
                        <a:rPr lang="fr-BE" sz="1800" dirty="0">
                          <a:solidFill>
                            <a:schemeClr val="tx1"/>
                          </a:solidFill>
                        </a:rPr>
                        <a:t>)</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endParaRPr lang="en-GB" sz="1500" dirty="0">
                        <a:solidFill>
                          <a:schemeClr val="tx1"/>
                        </a:solidFill>
                      </a:endParaRPr>
                    </a:p>
                  </a:txBody>
                  <a:tcPr marL="68580" marR="68580" marT="34290" marB="34290">
                    <a:solidFill>
                      <a:srgbClr val="E75113"/>
                    </a:solidFill>
                  </a:tcPr>
                </a:tc>
                <a:extLst>
                  <a:ext uri="{0D108BD9-81ED-4DB2-BD59-A6C34878D82A}">
                    <a16:rowId xmlns:a16="http://schemas.microsoft.com/office/drawing/2014/main" xmlns="" val="744765893"/>
                  </a:ext>
                </a:extLst>
              </a:tr>
              <a:tr h="3089144">
                <a:tc>
                  <a:txBody>
                    <a:bodyPr/>
                    <a:lstStyle/>
                    <a:p>
                      <a:pPr marL="457200" indent="-457200">
                        <a:buFont typeface="Arial" panose="020B0604020202020204" pitchFamily="34" charset="0"/>
                        <a:buChar char="•"/>
                      </a:pPr>
                      <a:r>
                        <a:rPr lang="fr-BE" sz="1500" u="sng" kern="1200" dirty="0">
                          <a:effectLst/>
                        </a:rPr>
                        <a:t>Linkages between members and the community</a:t>
                      </a:r>
                      <a:r>
                        <a:rPr lang="fr-BE" sz="1500" kern="1200" dirty="0">
                          <a:effectLst/>
                        </a:rPr>
                        <a:t> </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Community of “prosumers”, “multistakeholder” model</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Ongoing trust-building</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Informal identity</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baseline="0" dirty="0">
                          <a:effectLst/>
                        </a:rPr>
                        <a:t>Informal involvement in governance</a:t>
                      </a:r>
                      <a:endParaRPr lang="en-GB" sz="1500" kern="1200" dirty="0">
                        <a:effectLst/>
                      </a:endParaRP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Online-only relationships</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Typically global purpose</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Growth is incremental but can become exponential</a:t>
                      </a:r>
                    </a:p>
                  </a:txBody>
                  <a:tcPr marL="68580" marR="68580" marT="34290" marB="34290">
                    <a:solidFill>
                      <a:srgbClr val="E6B9B8"/>
                    </a:solidFill>
                  </a:tcPr>
                </a:tc>
                <a:tc>
                  <a:txBody>
                    <a:bodyPr/>
                    <a:lstStyle/>
                    <a:p>
                      <a:pPr marL="285750" indent="-285750">
                        <a:buFont typeface="Arial" panose="020B0604020202020204" pitchFamily="34" charset="0"/>
                        <a:buChar char="•"/>
                      </a:pPr>
                      <a:r>
                        <a:rPr lang="fr-BE" sz="1500" u="sng" kern="1200" dirty="0">
                          <a:effectLst/>
                        </a:rPr>
                        <a:t>Linkages between members and the community</a:t>
                      </a:r>
                      <a:r>
                        <a:rPr lang="fr-BE" sz="1500" kern="1200" dirty="0">
                          <a:effectLst/>
                        </a:rPr>
                        <a:t> </a:t>
                      </a:r>
                    </a:p>
                    <a:p>
                      <a:pPr marL="457200" indent="-457200">
                        <a:buFont typeface="Courier New" panose="02070309020205020404" pitchFamily="49" charset="0"/>
                        <a:buChar char="o"/>
                      </a:pPr>
                      <a:r>
                        <a:rPr lang="fr-BE" sz="1500" kern="1200" dirty="0">
                          <a:effectLst/>
                        </a:rPr>
                        <a:t>Community of like-minded members</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Trust from the outset through the act of membership</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Shared, documented values</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Structured involvement in governance</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Face-to-face contact</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Typically local purpose</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err="1">
                          <a:effectLst/>
                        </a:rPr>
                        <a:t>Gradual</a:t>
                      </a:r>
                      <a:r>
                        <a:rPr lang="fr-BE" sz="1500" kern="1200" dirty="0">
                          <a:effectLst/>
                        </a:rPr>
                        <a:t> expansion</a:t>
                      </a:r>
                      <a:endParaRPr lang="en-GB" sz="1500" u="sng" kern="1200" dirty="0">
                        <a:effectLst/>
                      </a:endParaRPr>
                    </a:p>
                    <a:p>
                      <a:pPr marL="0" indent="0">
                        <a:buFont typeface="Courier New" panose="02070309020205020404" pitchFamily="49" charset="0"/>
                        <a:buNone/>
                      </a:pPr>
                      <a:endParaRPr lang="en-GB" sz="1500" kern="1200" dirty="0">
                        <a:effectLst/>
                      </a:endParaRPr>
                    </a:p>
                  </a:txBody>
                  <a:tcPr marL="68580" marR="68580" marT="34290" marB="34290">
                    <a:solidFill>
                      <a:srgbClr val="E6B9B8"/>
                    </a:solidFill>
                  </a:tcPr>
                </a:tc>
                <a:extLst>
                  <a:ext uri="{0D108BD9-81ED-4DB2-BD59-A6C34878D82A}">
                    <a16:rowId xmlns:a16="http://schemas.microsoft.com/office/drawing/2014/main" xmlns="" val="4294350678"/>
                  </a:ext>
                </a:extLst>
              </a:tr>
            </a:tbl>
          </a:graphicData>
        </a:graphic>
      </p:graphicFrame>
    </p:spTree>
    <p:extLst>
      <p:ext uri="{BB962C8B-B14F-4D97-AF65-F5344CB8AC3E}">
        <p14:creationId xmlns:p14="http://schemas.microsoft.com/office/powerpoint/2010/main" val="1590770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496" y="1635646"/>
            <a:ext cx="9144000" cy="923330"/>
          </a:xfrm>
          <a:prstGeom prst="rect">
            <a:avLst/>
          </a:prstGeom>
          <a:noFill/>
        </p:spPr>
        <p:txBody>
          <a:bodyPr wrap="square" rtlCol="0">
            <a:spAutoFit/>
          </a:bodyPr>
          <a:lstStyle/>
          <a:p>
            <a:pPr algn="ctr"/>
            <a:r>
              <a:rPr lang="en-GB" sz="5200" dirty="0">
                <a:solidFill>
                  <a:srgbClr val="931C3E"/>
                </a:solidFill>
                <a:latin typeface="Arial Rounded MT Bold" panose="020F0704030504030204" pitchFamily="34" charset="0"/>
              </a:rPr>
              <a:t>The collaborative economy </a:t>
            </a:r>
          </a:p>
        </p:txBody>
      </p:sp>
      <p:sp>
        <p:nvSpPr>
          <p:cNvPr id="2" name="ZoneTexte 1"/>
          <p:cNvSpPr txBox="1"/>
          <p:nvPr/>
        </p:nvSpPr>
        <p:spPr>
          <a:xfrm>
            <a:off x="4932040" y="3813888"/>
            <a:ext cx="4211960" cy="369332"/>
          </a:xfrm>
          <a:prstGeom prst="rect">
            <a:avLst/>
          </a:prstGeom>
          <a:noFill/>
        </p:spPr>
        <p:txBody>
          <a:bodyPr wrap="square" rtlCol="0">
            <a:spAutoFit/>
          </a:bodyPr>
          <a:lstStyle/>
          <a:p>
            <a:endParaRPr lang="nl-BE" dirty="0"/>
          </a:p>
        </p:txBody>
      </p:sp>
    </p:spTree>
    <p:extLst>
      <p:ext uri="{BB962C8B-B14F-4D97-AF65-F5344CB8AC3E}">
        <p14:creationId xmlns:p14="http://schemas.microsoft.com/office/powerpoint/2010/main" val="1099904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584846600"/>
              </p:ext>
            </p:extLst>
          </p:nvPr>
        </p:nvGraphicFramePr>
        <p:xfrm>
          <a:off x="323528" y="1059583"/>
          <a:ext cx="8496944" cy="3709295"/>
        </p:xfrm>
        <a:graphic>
          <a:graphicData uri="http://schemas.openxmlformats.org/drawingml/2006/table">
            <a:tbl>
              <a:tblPr firstRow="1" bandRow="1">
                <a:tableStyleId>{21E4AEA4-8DFA-4A89-87EB-49C32662AFE0}</a:tableStyleId>
              </a:tblPr>
              <a:tblGrid>
                <a:gridCol w="4248472">
                  <a:extLst>
                    <a:ext uri="{9D8B030D-6E8A-4147-A177-3AD203B41FA5}">
                      <a16:colId xmlns:a16="http://schemas.microsoft.com/office/drawing/2014/main" xmlns="" val="3077195118"/>
                    </a:ext>
                  </a:extLst>
                </a:gridCol>
                <a:gridCol w="4248472">
                  <a:extLst>
                    <a:ext uri="{9D8B030D-6E8A-4147-A177-3AD203B41FA5}">
                      <a16:colId xmlns:a16="http://schemas.microsoft.com/office/drawing/2014/main" xmlns="" val="1574580472"/>
                    </a:ext>
                  </a:extLst>
                </a:gridCol>
              </a:tblGrid>
              <a:tr h="617220">
                <a:tc>
                  <a:txBody>
                    <a:bodyPr/>
                    <a:lstStyle/>
                    <a:p>
                      <a:pPr algn="ctr"/>
                      <a:r>
                        <a:rPr lang="fr-BE" sz="1800" dirty="0">
                          <a:solidFill>
                            <a:schemeClr val="tx1"/>
                          </a:solidFill>
                        </a:rPr>
                        <a:t>Collaborative </a:t>
                      </a:r>
                      <a:r>
                        <a:rPr lang="fr-BE" sz="1800" dirty="0" err="1">
                          <a:solidFill>
                            <a:schemeClr val="tx1"/>
                          </a:solidFill>
                        </a:rPr>
                        <a:t>economy</a:t>
                      </a:r>
                      <a:r>
                        <a:rPr lang="fr-BE" sz="1800" dirty="0">
                          <a:solidFill>
                            <a:schemeClr val="tx1"/>
                          </a:solidFill>
                        </a:rPr>
                        <a:t> </a:t>
                      </a:r>
                      <a:br>
                        <a:rPr lang="fr-BE" sz="1800" dirty="0">
                          <a:solidFill>
                            <a:schemeClr val="tx1"/>
                          </a:solidFill>
                        </a:rPr>
                      </a:br>
                      <a:r>
                        <a:rPr lang="fr-BE" sz="1800" dirty="0">
                          <a:solidFill>
                            <a:schemeClr val="tx1"/>
                          </a:solidFill>
                        </a:rPr>
                        <a:t>(</a:t>
                      </a:r>
                      <a:r>
                        <a:rPr lang="fr-BE" sz="1800" dirty="0" err="1">
                          <a:solidFill>
                            <a:schemeClr val="tx1"/>
                          </a:solidFill>
                        </a:rPr>
                        <a:t>strictest</a:t>
                      </a:r>
                      <a:r>
                        <a:rPr lang="fr-BE" sz="1800" dirty="0">
                          <a:solidFill>
                            <a:schemeClr val="tx1"/>
                          </a:solidFill>
                        </a:rPr>
                        <a:t> </a:t>
                      </a:r>
                      <a:r>
                        <a:rPr lang="fr-BE" sz="1800" dirty="0" err="1">
                          <a:solidFill>
                            <a:schemeClr val="tx1"/>
                          </a:solidFill>
                        </a:rPr>
                        <a:t>sense</a:t>
                      </a:r>
                      <a:r>
                        <a:rPr lang="fr-BE" sz="1800" dirty="0">
                          <a:solidFill>
                            <a:schemeClr val="tx1"/>
                          </a:solidFill>
                        </a:rPr>
                        <a:t>)</a:t>
                      </a:r>
                      <a:endParaRPr lang="en-GB" sz="1800" dirty="0">
                        <a:solidFill>
                          <a:schemeClr val="tx1"/>
                        </a:solidFill>
                      </a:endParaRPr>
                    </a:p>
                  </a:txBody>
                  <a:tcPr marL="68580" marR="68580" marT="34290" marB="34290">
                    <a:solidFill>
                      <a:srgbClr val="E75113"/>
                    </a:solidFill>
                  </a:tcPr>
                </a:tc>
                <a:tc>
                  <a:txBody>
                    <a:bodyPr/>
                    <a:lstStyle/>
                    <a:p>
                      <a:pPr algn="ctr"/>
                      <a:r>
                        <a:rPr lang="fr-BE" sz="1800" dirty="0">
                          <a:solidFill>
                            <a:schemeClr val="tx1"/>
                          </a:solidFill>
                        </a:rPr>
                        <a:t>Cooperative model</a:t>
                      </a:r>
                      <a:endParaRPr lang="en-GB" sz="1500" dirty="0">
                        <a:solidFill>
                          <a:schemeClr val="tx1"/>
                        </a:solidFill>
                      </a:endParaRPr>
                    </a:p>
                  </a:txBody>
                  <a:tcPr marL="68580" marR="68580" marT="34290" marB="34290">
                    <a:solidFill>
                      <a:srgbClr val="E75113"/>
                    </a:solidFill>
                  </a:tcPr>
                </a:tc>
                <a:extLst>
                  <a:ext uri="{0D108BD9-81ED-4DB2-BD59-A6C34878D82A}">
                    <a16:rowId xmlns:a16="http://schemas.microsoft.com/office/drawing/2014/main" xmlns="" val="744765893"/>
                  </a:ext>
                </a:extLst>
              </a:tr>
              <a:tr h="3092075">
                <a:tc>
                  <a:txBody>
                    <a:bodyPr/>
                    <a:lstStyle/>
                    <a:p>
                      <a:pPr marL="457200" indent="-457200">
                        <a:buFont typeface="Arial" panose="020B0604020202020204" pitchFamily="34" charset="0"/>
                        <a:buChar char="•"/>
                      </a:pPr>
                      <a:r>
                        <a:rPr lang="fr-BE" sz="1500" u="sng" kern="1200" dirty="0">
                          <a:effectLst/>
                        </a:rPr>
                        <a:t>Collaboration methods</a:t>
                      </a:r>
                      <a:r>
                        <a:rPr lang="fr-BE" sz="1500" kern="1200" dirty="0">
                          <a:effectLst/>
                        </a:rPr>
                        <a:t> </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Decentralised, dispersed collaboration </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Sporadic connections as needs arise, ad hoc relationships</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No structured, stable working relationships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BE" sz="1500" u="sng" kern="1200" dirty="0">
                          <a:effectLst/>
                        </a:rPr>
                        <a:t>Role of technological innovation</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It </a:t>
                      </a:r>
                      <a:r>
                        <a:rPr lang="fr-BE" sz="1500" kern="1200" dirty="0" err="1">
                          <a:effectLst/>
                        </a:rPr>
                        <a:t>connects</a:t>
                      </a:r>
                      <a:r>
                        <a:rPr lang="fr-BE" sz="1500" kern="1200" dirty="0">
                          <a:effectLst/>
                        </a:rPr>
                        <a:t> participants and </a:t>
                      </a:r>
                      <a:r>
                        <a:rPr lang="fr-BE" sz="1500" kern="1200" dirty="0" err="1">
                          <a:effectLst/>
                        </a:rPr>
                        <a:t>allows</a:t>
                      </a:r>
                      <a:r>
                        <a:rPr lang="fr-BE" sz="1500" kern="1200" dirty="0">
                          <a:effectLst/>
                        </a:rPr>
                        <a:t> for quick, </a:t>
                      </a:r>
                      <a:r>
                        <a:rPr lang="fr-BE" sz="1500" kern="1200" dirty="0" err="1">
                          <a:effectLst/>
                        </a:rPr>
                        <a:t>decentralised</a:t>
                      </a:r>
                      <a:r>
                        <a:rPr lang="fr-BE" sz="1500" kern="1200" dirty="0">
                          <a:effectLst/>
                        </a:rPr>
                        <a:t> actions </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Digital technology at the heart of the business model, constant innovation</a:t>
                      </a:r>
                    </a:p>
                  </a:txBody>
                  <a:tcPr marL="68580" marR="68580" marT="34290" marB="34290">
                    <a:solidFill>
                      <a:srgbClr val="E6B9B8"/>
                    </a:solidFill>
                  </a:tcPr>
                </a:tc>
                <a:tc>
                  <a:txBody>
                    <a:bodyPr/>
                    <a:lstStyle/>
                    <a:p>
                      <a:pPr marL="285750" indent="-285750">
                        <a:buFont typeface="Arial" panose="020B0604020202020204" pitchFamily="34" charset="0"/>
                        <a:buChar char="•"/>
                      </a:pPr>
                      <a:r>
                        <a:rPr lang="fr-BE" sz="1500" u="sng" kern="1200" dirty="0">
                          <a:effectLst/>
                        </a:rPr>
                        <a:t>Collaboration methods</a:t>
                      </a:r>
                      <a:r>
                        <a:rPr lang="fr-BE" sz="1500" kern="1200" dirty="0">
                          <a:effectLst/>
                        </a:rPr>
                        <a:t> </a:t>
                      </a:r>
                    </a:p>
                    <a:p>
                      <a:pPr marL="457200" indent="-457200">
                        <a:buFont typeface="Courier New" panose="02070309020205020404" pitchFamily="49" charset="0"/>
                        <a:buChar char="o"/>
                      </a:pPr>
                      <a:r>
                        <a:rPr lang="fr-BE" sz="1500" kern="1200" dirty="0">
                          <a:effectLst/>
                        </a:rPr>
                        <a:t>Centralised collaboration within the enterprise</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Structured connections between members in the same enterprise</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Stable, legally structured working relationships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BE" sz="1500" u="sng" kern="1200" dirty="0">
                          <a:effectLst/>
                        </a:rPr>
                        <a:t>Role of technological innovation</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Technological innovation is just one part of the business model </a:t>
                      </a:r>
                    </a:p>
                    <a:p>
                      <a:pPr marL="457200" marR="0" lvl="0"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BE" sz="1500" kern="1200" dirty="0">
                          <a:effectLst/>
                        </a:rPr>
                        <a:t>Technological innovation is deployed gradually</a:t>
                      </a:r>
                      <a:endParaRPr lang="en-GB" sz="1500" u="sng" kern="1200" dirty="0">
                        <a:effectLst/>
                      </a:endParaRPr>
                    </a:p>
                  </a:txBody>
                  <a:tcPr marL="68580" marR="68580" marT="34290" marB="34290">
                    <a:solidFill>
                      <a:srgbClr val="E6B9B8"/>
                    </a:solidFill>
                  </a:tcPr>
                </a:tc>
                <a:extLst>
                  <a:ext uri="{0D108BD9-81ED-4DB2-BD59-A6C34878D82A}">
                    <a16:rowId xmlns:a16="http://schemas.microsoft.com/office/drawing/2014/main" xmlns="" val="4294350678"/>
                  </a:ext>
                </a:extLst>
              </a:tr>
            </a:tbl>
          </a:graphicData>
        </a:graphic>
      </p:graphicFrame>
    </p:spTree>
    <p:extLst>
      <p:ext uri="{BB962C8B-B14F-4D97-AF65-F5344CB8AC3E}">
        <p14:creationId xmlns:p14="http://schemas.microsoft.com/office/powerpoint/2010/main" val="3728284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9059" y="-967460"/>
            <a:ext cx="8532440" cy="4062651"/>
          </a:xfrm>
          <a:prstGeom prst="rect">
            <a:avLst/>
          </a:prstGeom>
          <a:noFill/>
        </p:spPr>
        <p:txBody>
          <a:bodyPr wrap="square">
            <a:spAutoFit/>
          </a:bodyPr>
          <a:lstStyle/>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3200" dirty="0">
              <a:solidFill>
                <a:srgbClr val="FF3300"/>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5400" dirty="0">
              <a:solidFill>
                <a:srgbClr val="931C3E"/>
              </a:solidFill>
              <a:latin typeface="Arial Rounded MT Bold" panose="020F0704030504030204" pitchFamily="34" charset="0"/>
              <a:ea typeface="Calibri" panose="020F0502020204030204" pitchFamily="34" charset="0"/>
              <a:cs typeface="Times New Roman" panose="02020603050405020304" pitchFamily="18" charset="0"/>
            </a:endParaRPr>
          </a:p>
          <a:p>
            <a:pPr algn="ctr"/>
            <a:endParaRPr lang="en-GB" sz="5400" dirty="0">
              <a:solidFill>
                <a:srgbClr val="931C3E"/>
              </a:solidFill>
              <a:latin typeface="Arial Rounded MT Bold" panose="020F0704030504030204" pitchFamily="34" charset="0"/>
              <a:ea typeface="Calibri" panose="020F0502020204030204" pitchFamily="34" charset="0"/>
              <a:cs typeface="Times New Roman" panose="02020603050405020304" pitchFamily="18" charset="0"/>
            </a:endParaRPr>
          </a:p>
          <a:p>
            <a:pPr algn="ctr"/>
            <a:r>
              <a:rPr lang="en-GB" sz="5400" dirty="0">
                <a:solidFill>
                  <a:srgbClr val="931C3E"/>
                </a:solidFill>
                <a:latin typeface="Arial Rounded MT Bold" panose="020F0704030504030204" pitchFamily="34" charset="0"/>
              </a:rPr>
              <a:t>Conclusions</a:t>
            </a:r>
            <a:r>
              <a:rPr lang="en-GB" dirty="0"/>
              <a:t> </a:t>
            </a:r>
            <a:endParaRPr lang="en-GB" sz="5400" dirty="0">
              <a:solidFill>
                <a:srgbClr val="931C3E"/>
              </a:solidFill>
            </a:endParaRPr>
          </a:p>
        </p:txBody>
      </p:sp>
    </p:spTree>
    <p:extLst>
      <p:ext uri="{BB962C8B-B14F-4D97-AF65-F5344CB8AC3E}">
        <p14:creationId xmlns:p14="http://schemas.microsoft.com/office/powerpoint/2010/main" val="2014579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4145968532"/>
              </p:ext>
            </p:extLst>
          </p:nvPr>
        </p:nvGraphicFramePr>
        <p:xfrm>
          <a:off x="323528" y="1059583"/>
          <a:ext cx="8496944" cy="3618401"/>
        </p:xfrm>
        <a:graphic>
          <a:graphicData uri="http://schemas.openxmlformats.org/drawingml/2006/table">
            <a:tbl>
              <a:tblPr firstRow="1" bandRow="1">
                <a:tableStyleId>{21E4AEA4-8DFA-4A89-87EB-49C32662AFE0}</a:tableStyleId>
              </a:tblPr>
              <a:tblGrid>
                <a:gridCol w="8332995">
                  <a:extLst>
                    <a:ext uri="{9D8B030D-6E8A-4147-A177-3AD203B41FA5}">
                      <a16:colId xmlns:a16="http://schemas.microsoft.com/office/drawing/2014/main" xmlns="" val="2961682601"/>
                    </a:ext>
                  </a:extLst>
                </a:gridCol>
                <a:gridCol w="163949">
                  <a:extLst>
                    <a:ext uri="{9D8B030D-6E8A-4147-A177-3AD203B41FA5}">
                      <a16:colId xmlns:a16="http://schemas.microsoft.com/office/drawing/2014/main" xmlns="" val="243527442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2100" kern="1200" dirty="0">
                          <a:effectLst/>
                        </a:rPr>
                        <a:t>What the collaborative economy can learn from the cooperative model </a:t>
                      </a:r>
                    </a:p>
                    <a:p>
                      <a:endParaRPr lang="en-GB" sz="1400" dirty="0">
                        <a:solidFill>
                          <a:schemeClr val="tx1"/>
                        </a:solidFill>
                      </a:endParaRPr>
                    </a:p>
                  </a:txBody>
                  <a:tcPr marL="68580" marR="68580" marT="34290" marB="34290">
                    <a:solidFill>
                      <a:srgbClr val="E75113"/>
                    </a:solidFill>
                  </a:tcPr>
                </a:tc>
                <a:tc>
                  <a:txBody>
                    <a:bodyPr/>
                    <a:lstStyle/>
                    <a:p>
                      <a:endParaRPr lang="fr-BE" sz="1400" dirty="0">
                        <a:solidFill>
                          <a:schemeClr val="tx1"/>
                        </a:solidFill>
                      </a:endParaRPr>
                    </a:p>
                  </a:txBody>
                  <a:tcPr marL="68580" marR="68580" marT="34290" marB="34290">
                    <a:solidFill>
                      <a:srgbClr val="E75113"/>
                    </a:solidFill>
                  </a:tcPr>
                </a:tc>
                <a:extLst>
                  <a:ext uri="{0D108BD9-81ED-4DB2-BD59-A6C34878D82A}">
                    <a16:rowId xmlns:a16="http://schemas.microsoft.com/office/drawing/2014/main" xmlns="" val="3329105002"/>
                  </a:ext>
                </a:extLst>
              </a:tr>
              <a:tr h="2704001">
                <a:tc gridSpan="2">
                  <a:txBody>
                    <a:bodyPr/>
                    <a:lstStyle/>
                    <a:p>
                      <a:pPr marL="457200" indent="-457200">
                        <a:buFont typeface="Wingdings" panose="05000000000000000000" pitchFamily="2" charset="2"/>
                        <a:buChar char="q"/>
                      </a:pPr>
                      <a:r>
                        <a:rPr lang="fr-BE" sz="1700" kern="1200" dirty="0">
                          <a:effectLst/>
                        </a:rPr>
                        <a:t>Collaborative economy projects can use the cooperative model to maintain an entrepreneurial culture that combines the values of performance and solidarity.</a:t>
                      </a:r>
                    </a:p>
                    <a:p>
                      <a:pPr marL="457200" indent="-457200">
                        <a:buFont typeface="Wingdings" panose="05000000000000000000" pitchFamily="2" charset="2"/>
                        <a:buChar char="q"/>
                      </a:pPr>
                      <a:r>
                        <a:rPr lang="fr-BE" sz="1700" kern="1200" dirty="0" err="1">
                          <a:effectLst/>
                        </a:rPr>
                        <a:t>Thanks</a:t>
                      </a:r>
                      <a:r>
                        <a:rPr lang="fr-BE" sz="1700" kern="1200" dirty="0">
                          <a:effectLst/>
                        </a:rPr>
                        <a:t> to its governance model and self-regulating properties, the cooperative model can solve many of the problems encountered in the collaborative economy. </a:t>
                      </a:r>
                    </a:p>
                    <a:p>
                      <a:pPr marL="457200" indent="-457200">
                        <a:buFont typeface="Wingdings" panose="05000000000000000000" pitchFamily="2" charset="2"/>
                        <a:buChar char="q"/>
                      </a:pPr>
                      <a:r>
                        <a:rPr lang="fr-BE" sz="1700" kern="1200" dirty="0">
                          <a:effectLst/>
                        </a:rPr>
                        <a:t>In reality, the cooperative model can provide the structure – documented values and governance principles, and markers and codes of conduct – without which collaborative economy projects often fail.</a:t>
                      </a:r>
                      <a:endParaRPr lang="en-GB" sz="1700" dirty="0"/>
                    </a:p>
                  </a:txBody>
                  <a:tcPr marL="68580" marR="68580" marT="34290" marB="34290">
                    <a:solidFill>
                      <a:srgbClr val="E6B9B8"/>
                    </a:solidFill>
                  </a:tcPr>
                </a:tc>
                <a:tc hMerge="1">
                  <a:txBody>
                    <a:bodyPr/>
                    <a:lstStyle/>
                    <a:p>
                      <a:endParaRPr lang="fr-BE"/>
                    </a:p>
                  </a:txBody>
                  <a:tcPr/>
                </a:tc>
                <a:extLst>
                  <a:ext uri="{0D108BD9-81ED-4DB2-BD59-A6C34878D82A}">
                    <a16:rowId xmlns:a16="http://schemas.microsoft.com/office/drawing/2014/main" xmlns="" val="851904972"/>
                  </a:ext>
                </a:extLst>
              </a:tr>
            </a:tbl>
          </a:graphicData>
        </a:graphic>
      </p:graphicFrame>
    </p:spTree>
    <p:extLst>
      <p:ext uri="{BB962C8B-B14F-4D97-AF65-F5344CB8AC3E}">
        <p14:creationId xmlns:p14="http://schemas.microsoft.com/office/powerpoint/2010/main" val="4258003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004221230"/>
              </p:ext>
            </p:extLst>
          </p:nvPr>
        </p:nvGraphicFramePr>
        <p:xfrm>
          <a:off x="323528" y="1059582"/>
          <a:ext cx="8496944" cy="3816796"/>
        </p:xfrm>
        <a:graphic>
          <a:graphicData uri="http://schemas.openxmlformats.org/drawingml/2006/table">
            <a:tbl>
              <a:tblPr firstRow="1" bandRow="1">
                <a:tableStyleId>{21E4AEA4-8DFA-4A89-87EB-49C32662AFE0}</a:tableStyleId>
              </a:tblPr>
              <a:tblGrid>
                <a:gridCol w="8332995">
                  <a:extLst>
                    <a:ext uri="{9D8B030D-6E8A-4147-A177-3AD203B41FA5}">
                      <a16:colId xmlns:a16="http://schemas.microsoft.com/office/drawing/2014/main" xmlns="" val="2961682601"/>
                    </a:ext>
                  </a:extLst>
                </a:gridCol>
                <a:gridCol w="163949">
                  <a:extLst>
                    <a:ext uri="{9D8B030D-6E8A-4147-A177-3AD203B41FA5}">
                      <a16:colId xmlns:a16="http://schemas.microsoft.com/office/drawing/2014/main" xmlns="" val="2435274426"/>
                    </a:ext>
                  </a:extLst>
                </a:gridCol>
              </a:tblGrid>
              <a:tr h="708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2100" u="none" kern="1200" dirty="0">
                          <a:effectLst/>
                        </a:rPr>
                        <a:t>What the </a:t>
                      </a:r>
                      <a:r>
                        <a:rPr lang="fr-BE" sz="2100" kern="1200" dirty="0">
                          <a:effectLst/>
                        </a:rPr>
                        <a:t>cooperative movement</a:t>
                      </a:r>
                      <a:r>
                        <a:rPr lang="fr-BE" sz="2100" u="none" kern="1200" dirty="0">
                          <a:effectLst/>
                        </a:rPr>
                        <a:t> can learn from the </a:t>
                      </a:r>
                      <a:r>
                        <a:rPr lang="fr-BE" sz="2100" kern="1200" dirty="0">
                          <a:effectLst/>
                        </a:rPr>
                        <a:t>collaborative economy </a:t>
                      </a:r>
                      <a:endParaRPr lang="en-GB" sz="2100" dirty="0">
                        <a:solidFill>
                          <a:schemeClr val="tx1"/>
                        </a:solidFill>
                      </a:endParaRPr>
                    </a:p>
                  </a:txBody>
                  <a:tcPr marL="68580" marR="68580" marT="34290" marB="34290">
                    <a:solidFill>
                      <a:srgbClr val="E75113"/>
                    </a:solidFill>
                  </a:tcPr>
                </a:tc>
                <a:tc>
                  <a:txBody>
                    <a:bodyPr/>
                    <a:lstStyle/>
                    <a:p>
                      <a:endParaRPr lang="fr-BE" sz="1400" dirty="0">
                        <a:solidFill>
                          <a:schemeClr val="tx1"/>
                        </a:solidFill>
                      </a:endParaRPr>
                    </a:p>
                  </a:txBody>
                  <a:tcPr marL="68580" marR="68580" marT="34290" marB="34290">
                    <a:solidFill>
                      <a:srgbClr val="E75113"/>
                    </a:solidFill>
                  </a:tcPr>
                </a:tc>
                <a:extLst>
                  <a:ext uri="{0D108BD9-81ED-4DB2-BD59-A6C34878D82A}">
                    <a16:rowId xmlns:a16="http://schemas.microsoft.com/office/drawing/2014/main" xmlns="" val="3329105002"/>
                  </a:ext>
                </a:extLst>
              </a:tr>
              <a:tr h="3108136">
                <a:tc gridSpan="2">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BE" sz="1700" b="0" u="none" dirty="0">
                          <a:effectLst/>
                        </a:rPr>
                        <a:t>The collaborative </a:t>
                      </a:r>
                      <a:r>
                        <a:rPr lang="fr-BE" sz="1700" b="0" u="none" dirty="0" err="1">
                          <a:effectLst/>
                        </a:rPr>
                        <a:t>economy</a:t>
                      </a:r>
                      <a:r>
                        <a:rPr lang="fr-BE" sz="1700" b="0" u="none" dirty="0">
                          <a:effectLst/>
                        </a:rPr>
                        <a:t> </a:t>
                      </a:r>
                      <a:r>
                        <a:rPr lang="fr-BE" sz="1700" b="0" u="none" dirty="0" err="1">
                          <a:effectLst/>
                        </a:rPr>
                        <a:t>is</a:t>
                      </a:r>
                      <a:r>
                        <a:rPr lang="fr-BE" sz="1700" b="0" u="none" dirty="0">
                          <a:effectLst/>
                        </a:rPr>
                        <a:t> an opportunity for the cooperative movement </a:t>
                      </a:r>
                      <a:r>
                        <a:rPr lang="fr-BE" sz="1700" dirty="0"/>
                        <a:t>to expand into every sector of the economy – something it must do as a matter of urgency since for-profit collaborative economy companies have gained a stronghold, or even a monopoly, in some sectors.</a:t>
                      </a:r>
                      <a:r>
                        <a:rPr sz="1700" dirty="0"/>
                        <a:t> </a:t>
                      </a:r>
                      <a:endParaRPr lang="en-GB" sz="1700" b="0" u="none" dirty="0">
                        <a:effectLst/>
                      </a:endParaRPr>
                    </a:p>
                    <a:p>
                      <a:pPr marL="457200" indent="-457200">
                        <a:buFont typeface="Wingdings" panose="05000000000000000000" pitchFamily="2" charset="2"/>
                        <a:buChar char="q"/>
                      </a:pPr>
                      <a:r>
                        <a:rPr lang="fr-BE" sz="1700" kern="1200" dirty="0">
                          <a:effectLst/>
                        </a:rPr>
                        <a:t>The cooperative movement can look to the collaborative economy for regeneration – breaking down barriers, adopting the “multistakeholder” model, gaining flexibility and agility, horizontal vs. vertical structure, technological innovation and digital technologies, etc.  </a:t>
                      </a:r>
                    </a:p>
                  </a:txBody>
                  <a:tcPr marL="68580" marR="68580" marT="34290" marB="34290">
                    <a:solidFill>
                      <a:srgbClr val="E6B9B8"/>
                    </a:solidFill>
                  </a:tcPr>
                </a:tc>
                <a:tc hMerge="1">
                  <a:txBody>
                    <a:bodyPr/>
                    <a:lstStyle/>
                    <a:p>
                      <a:endParaRPr lang="fr-BE"/>
                    </a:p>
                  </a:txBody>
                  <a:tcPr/>
                </a:tc>
                <a:extLst>
                  <a:ext uri="{0D108BD9-81ED-4DB2-BD59-A6C34878D82A}">
                    <a16:rowId xmlns:a16="http://schemas.microsoft.com/office/drawing/2014/main" xmlns="" val="851904972"/>
                  </a:ext>
                </a:extLst>
              </a:tr>
            </a:tbl>
          </a:graphicData>
        </a:graphic>
      </p:graphicFrame>
    </p:spTree>
    <p:extLst>
      <p:ext uri="{BB962C8B-B14F-4D97-AF65-F5344CB8AC3E}">
        <p14:creationId xmlns:p14="http://schemas.microsoft.com/office/powerpoint/2010/main" val="2919763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143090477"/>
              </p:ext>
            </p:extLst>
          </p:nvPr>
        </p:nvGraphicFramePr>
        <p:xfrm>
          <a:off x="323528" y="1059582"/>
          <a:ext cx="8496944" cy="3496756"/>
        </p:xfrm>
        <a:graphic>
          <a:graphicData uri="http://schemas.openxmlformats.org/drawingml/2006/table">
            <a:tbl>
              <a:tblPr firstRow="1" bandRow="1">
                <a:tableStyleId>{21E4AEA4-8DFA-4A89-87EB-49C32662AFE0}</a:tableStyleId>
              </a:tblPr>
              <a:tblGrid>
                <a:gridCol w="8332995">
                  <a:extLst>
                    <a:ext uri="{9D8B030D-6E8A-4147-A177-3AD203B41FA5}">
                      <a16:colId xmlns:a16="http://schemas.microsoft.com/office/drawing/2014/main" xmlns="" val="2961682601"/>
                    </a:ext>
                  </a:extLst>
                </a:gridCol>
                <a:gridCol w="163949">
                  <a:extLst>
                    <a:ext uri="{9D8B030D-6E8A-4147-A177-3AD203B41FA5}">
                      <a16:colId xmlns:a16="http://schemas.microsoft.com/office/drawing/2014/main" xmlns="" val="2435274426"/>
                    </a:ext>
                  </a:extLst>
                </a:gridCol>
              </a:tblGrid>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2100" u="none" kern="1200" dirty="0">
                          <a:effectLst/>
                        </a:rPr>
                        <a:t>NEXT STEPS</a:t>
                      </a:r>
                      <a:endParaRPr lang="en-GB" sz="2100" dirty="0">
                        <a:solidFill>
                          <a:schemeClr val="tx1"/>
                        </a:solidFill>
                      </a:endParaRPr>
                    </a:p>
                  </a:txBody>
                  <a:tcPr marL="68580" marR="68580" marT="34290" marB="34290">
                    <a:solidFill>
                      <a:srgbClr val="E75113"/>
                    </a:solidFill>
                  </a:tcPr>
                </a:tc>
                <a:tc>
                  <a:txBody>
                    <a:bodyPr/>
                    <a:lstStyle/>
                    <a:p>
                      <a:endParaRPr lang="fr-BE" sz="1400" dirty="0">
                        <a:solidFill>
                          <a:schemeClr val="tx1"/>
                        </a:solidFill>
                      </a:endParaRPr>
                    </a:p>
                  </a:txBody>
                  <a:tcPr marL="68580" marR="68580" marT="34290" marB="34290">
                    <a:solidFill>
                      <a:srgbClr val="E75113"/>
                    </a:solidFill>
                  </a:tcPr>
                </a:tc>
                <a:extLst>
                  <a:ext uri="{0D108BD9-81ED-4DB2-BD59-A6C34878D82A}">
                    <a16:rowId xmlns:a16="http://schemas.microsoft.com/office/drawing/2014/main" xmlns="" val="3329105002"/>
                  </a:ext>
                </a:extLst>
              </a:tr>
              <a:tr h="3108136">
                <a:tc gridSpan="2">
                  <a:txBody>
                    <a:bodyPr/>
                    <a:lstStyle/>
                    <a:p>
                      <a:pPr marL="0" indent="0">
                        <a:lnSpc>
                          <a:spcPct val="107000"/>
                        </a:lnSpc>
                        <a:spcAft>
                          <a:spcPts val="800"/>
                        </a:spcAft>
                        <a:buFont typeface="Wingdings" panose="05000000000000000000" pitchFamily="2" charset="2"/>
                        <a:buNone/>
                      </a:pPr>
                      <a:r>
                        <a:rPr lang="fr-BE" sz="1800" b="1" dirty="0"/>
                        <a:t>Initiatives </a:t>
                      </a:r>
                      <a:r>
                        <a:rPr lang="fr-BE" sz="1800" b="1" dirty="0" err="1"/>
                        <a:t>needed</a:t>
                      </a:r>
                      <a:r>
                        <a:rPr lang="fr-BE" sz="1800" b="1" dirty="0"/>
                        <a:t> at </a:t>
                      </a:r>
                      <a:r>
                        <a:rPr lang="fr-BE" sz="1800" b="1" dirty="0" err="1"/>
                        <a:t>several</a:t>
                      </a:r>
                      <a:r>
                        <a:rPr lang="fr-BE" sz="1800" b="1" baseline="0" dirty="0"/>
                        <a:t> </a:t>
                      </a:r>
                      <a:r>
                        <a:rPr lang="fr-BE" sz="1800" b="1" dirty="0" err="1"/>
                        <a:t>levels</a:t>
                      </a:r>
                      <a:r>
                        <a:rPr lang="fr-BE" sz="1800" b="1" dirty="0"/>
                        <a:t>:</a:t>
                      </a:r>
                    </a:p>
                    <a:p>
                      <a:pPr marL="457200" indent="-457200">
                        <a:buFont typeface="Wingdings" panose="05000000000000000000" pitchFamily="2" charset="2"/>
                        <a:buChar char="§"/>
                      </a:pPr>
                      <a:r>
                        <a:rPr lang="fr-BE" sz="1800" dirty="0"/>
                        <a:t>Run combined collaborative/cooperative projects</a:t>
                      </a:r>
                    </a:p>
                    <a:p>
                      <a:pPr marL="457200" indent="-457200">
                        <a:buFont typeface="Wingdings" panose="05000000000000000000" pitchFamily="2" charset="2"/>
                        <a:buChar char="§"/>
                      </a:pPr>
                      <a:r>
                        <a:rPr lang="fr-BE" sz="1800" dirty="0"/>
                        <a:t>Communicate about the similarities between the collaborative economy and the cooperative model in a meaningful way</a:t>
                      </a:r>
                    </a:p>
                    <a:p>
                      <a:pPr marL="457200" indent="-457200">
                        <a:buFont typeface="Wingdings" panose="05000000000000000000" pitchFamily="2" charset="2"/>
                        <a:buChar char="§"/>
                      </a:pPr>
                      <a:r>
                        <a:rPr lang="fr-BE" sz="1800" dirty="0"/>
                        <a:t>Build technical expertise to assist cooperative platform projects</a:t>
                      </a:r>
                    </a:p>
                    <a:p>
                      <a:pPr marL="457200" indent="-457200">
                        <a:buFont typeface="Wingdings" panose="05000000000000000000" pitchFamily="2" charset="2"/>
                        <a:buChar char="§"/>
                      </a:pPr>
                      <a:r>
                        <a:rPr lang="fr-BE" sz="1800" dirty="0"/>
                        <a:t>Set up financial structures to support these projects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sz="1400" dirty="0"/>
                        <a:t>  </a:t>
                      </a:r>
                    </a:p>
                  </a:txBody>
                  <a:tcPr marL="68580" marR="68580" marT="34290" marB="34290">
                    <a:solidFill>
                      <a:srgbClr val="E6B9B8"/>
                    </a:solidFill>
                  </a:tcPr>
                </a:tc>
                <a:tc hMerge="1">
                  <a:txBody>
                    <a:bodyPr/>
                    <a:lstStyle/>
                    <a:p>
                      <a:endParaRPr lang="fr-BE"/>
                    </a:p>
                  </a:txBody>
                  <a:tcPr/>
                </a:tc>
                <a:extLst>
                  <a:ext uri="{0D108BD9-81ED-4DB2-BD59-A6C34878D82A}">
                    <a16:rowId xmlns:a16="http://schemas.microsoft.com/office/drawing/2014/main" xmlns="" val="851904972"/>
                  </a:ext>
                </a:extLst>
              </a:tr>
            </a:tbl>
          </a:graphicData>
        </a:graphic>
      </p:graphicFrame>
    </p:spTree>
    <p:extLst>
      <p:ext uri="{BB962C8B-B14F-4D97-AF65-F5344CB8AC3E}">
        <p14:creationId xmlns:p14="http://schemas.microsoft.com/office/powerpoint/2010/main" val="3970019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1275606"/>
            <a:ext cx="4658868" cy="2464308"/>
          </a:xfrm>
          <a:prstGeom prst="rect">
            <a:avLst/>
          </a:prstGeom>
        </p:spPr>
      </p:pic>
      <p:sp>
        <p:nvSpPr>
          <p:cNvPr id="7" name="Espace réservé du numéro de diapositive 6"/>
          <p:cNvSpPr>
            <a:spLocks noGrp="1"/>
          </p:cNvSpPr>
          <p:nvPr>
            <p:ph type="sldNum" sz="quarter" idx="12"/>
          </p:nvPr>
        </p:nvSpPr>
        <p:spPr/>
        <p:txBody>
          <a:bodyPr/>
          <a:lstStyle/>
          <a:p>
            <a:fld id="{D4CA1305-5455-4B1B-A595-C7BB32846803}" type="slidenum">
              <a:rPr lang="fr-BE" smtClean="0"/>
              <a:pPr/>
              <a:t>25</a:t>
            </a:fld>
            <a:endParaRPr lang="en-GB"/>
          </a:p>
        </p:txBody>
      </p:sp>
    </p:spTree>
    <p:extLst>
      <p:ext uri="{BB962C8B-B14F-4D97-AF65-F5344CB8AC3E}">
        <p14:creationId xmlns:p14="http://schemas.microsoft.com/office/powerpoint/2010/main" val="2345052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03597"/>
            <a:ext cx="8208912" cy="3342453"/>
          </a:xfrm>
          <a:prstGeom prst="rect">
            <a:avLst/>
          </a:prstGeom>
          <a:solidFill>
            <a:srgbClr val="E6B9B8"/>
          </a:solidFill>
        </p:spPr>
        <p:txBody>
          <a:bodyPr wrap="square">
            <a:spAutoFit/>
          </a:bodyPr>
          <a:lstStyle/>
          <a:p>
            <a:pPr>
              <a:lnSpc>
                <a:spcPct val="107000"/>
              </a:lnSpc>
              <a:spcAft>
                <a:spcPts val="800"/>
              </a:spcAft>
            </a:pPr>
            <a:endParaRPr lang="en-GB" sz="2000" dirty="0"/>
          </a:p>
          <a:p>
            <a:pPr>
              <a:lnSpc>
                <a:spcPct val="107000"/>
              </a:lnSpc>
              <a:spcAft>
                <a:spcPts val="800"/>
              </a:spcAft>
            </a:pPr>
            <a:endParaRPr lang="en-GB" sz="2000" dirty="0"/>
          </a:p>
          <a:p>
            <a:pPr>
              <a:lnSpc>
                <a:spcPct val="107000"/>
              </a:lnSpc>
              <a:spcAft>
                <a:spcPts val="800"/>
              </a:spcAft>
            </a:pPr>
            <a:endParaRPr lang="en-GB" sz="2000" dirty="0"/>
          </a:p>
          <a:p>
            <a:pPr algn="ctr">
              <a:lnSpc>
                <a:spcPct val="107000"/>
              </a:lnSpc>
              <a:spcAft>
                <a:spcPts val="800"/>
              </a:spcAft>
            </a:pPr>
            <a:r>
              <a:rPr lang="en-GB" sz="4000" dirty="0"/>
              <a:t>THANK YOU</a:t>
            </a:r>
          </a:p>
          <a:p>
            <a:pPr>
              <a:lnSpc>
                <a:spcPct val="107000"/>
              </a:lnSpc>
              <a:spcAft>
                <a:spcPts val="800"/>
              </a:spcAft>
            </a:pPr>
            <a:endParaRPr lang="en-GB" sz="2000" dirty="0"/>
          </a:p>
          <a:p>
            <a:pPr>
              <a:lnSpc>
                <a:spcPct val="107000"/>
              </a:lnSpc>
              <a:spcAft>
                <a:spcPts val="800"/>
              </a:spcAft>
            </a:pPr>
            <a:endParaRPr lang="en-GB" sz="2000" dirty="0"/>
          </a:p>
          <a:p>
            <a:pPr>
              <a:lnSpc>
                <a:spcPct val="107000"/>
              </a:lnSpc>
              <a:spcAft>
                <a:spcPts val="800"/>
              </a:spcAft>
            </a:pPr>
            <a:endParaRPr lang="en-GB" sz="2000" dirty="0"/>
          </a:p>
        </p:txBody>
      </p:sp>
    </p:spTree>
    <p:extLst>
      <p:ext uri="{BB962C8B-B14F-4D97-AF65-F5344CB8AC3E}">
        <p14:creationId xmlns:p14="http://schemas.microsoft.com/office/powerpoint/2010/main" val="2650445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419622"/>
            <a:ext cx="8712968" cy="3490186"/>
          </a:xfrm>
          <a:prstGeom prst="rect">
            <a:avLst/>
          </a:prstGeom>
          <a:noFill/>
        </p:spPr>
        <p:txBody>
          <a:bodyPr wrap="square" rtlCol="0">
            <a:spAutoFit/>
          </a:bodyPr>
          <a:lstStyle/>
          <a:p>
            <a:pPr algn="just">
              <a:lnSpc>
                <a:spcPct val="80000"/>
              </a:lnSpc>
            </a:pPr>
            <a:r>
              <a:rPr lang="en-GB" sz="2000" i="1" dirty="0">
                <a:solidFill>
                  <a:srgbClr val="771C7F"/>
                </a:solidFill>
              </a:rPr>
              <a:t>The collaborative economy connects users (individuals or organisations seeking goods or services) with providers (individuals or organisations offering their goods or services).</a:t>
            </a:r>
            <a:r>
              <a:rPr lang="en-GB" sz="2000" dirty="0">
                <a:solidFill>
                  <a:srgbClr val="771C7F"/>
                </a:solidFill>
              </a:rPr>
              <a:t> </a:t>
            </a:r>
          </a:p>
          <a:p>
            <a:pPr>
              <a:lnSpc>
                <a:spcPct val="80000"/>
              </a:lnSpc>
            </a:pPr>
            <a:endParaRPr lang="en-GB" sz="2000" dirty="0">
              <a:solidFill>
                <a:srgbClr val="771C7F"/>
              </a:solidFill>
            </a:endParaRPr>
          </a:p>
          <a:p>
            <a:pPr>
              <a:lnSpc>
                <a:spcPct val="80000"/>
              </a:lnSpc>
            </a:pPr>
            <a:r>
              <a:rPr lang="en-GB" sz="1400" dirty="0">
                <a:solidFill>
                  <a:srgbClr val="771C7F"/>
                </a:solidFill>
              </a:rPr>
              <a:t>L. Jourdan, M. Leclerc, A. Millerand, </a:t>
            </a:r>
            <a:r>
              <a:rPr lang="en-GB" sz="1400" i="1" dirty="0">
                <a:solidFill>
                  <a:srgbClr val="771C7F"/>
                </a:solidFill>
              </a:rPr>
              <a:t>Economie collaborative &amp; Droit</a:t>
            </a:r>
            <a:r>
              <a:rPr lang="en-GB" sz="1400" dirty="0"/>
              <a:t> </a:t>
            </a:r>
            <a:r>
              <a:rPr lang="en-GB" sz="1400" i="1" dirty="0">
                <a:solidFill>
                  <a:srgbClr val="771C7F"/>
                </a:solidFill>
              </a:rPr>
              <a:t>– Les clés pour comprendre</a:t>
            </a:r>
            <a:r>
              <a:rPr lang="en-GB" sz="1400" dirty="0">
                <a:solidFill>
                  <a:srgbClr val="771C7F"/>
                </a:solidFill>
              </a:rPr>
              <a:t>, Editions FYP, 2016, p. 17. </a:t>
            </a:r>
          </a:p>
          <a:p>
            <a:pPr>
              <a:lnSpc>
                <a:spcPct val="80000"/>
              </a:lnSpc>
            </a:pPr>
            <a:endParaRPr lang="en-GB" sz="2000" dirty="0">
              <a:solidFill>
                <a:srgbClr val="771C7F"/>
              </a:solidFill>
            </a:endParaRPr>
          </a:p>
          <a:p>
            <a:pPr algn="just">
              <a:lnSpc>
                <a:spcPct val="80000"/>
              </a:lnSpc>
            </a:pPr>
            <a:r>
              <a:rPr lang="en-GB" sz="2000" i="1" dirty="0">
                <a:solidFill>
                  <a:srgbClr val="771C7F"/>
                </a:solidFill>
                <a:latin typeface="Arial" panose="020B0604020202020204" pitchFamily="34" charset="0"/>
              </a:rPr>
              <a:t>Business models where activities are facilitated by collaborative platforms that create an open marketplace for the temporary usage of goods or services often provided by private individuals.  </a:t>
            </a:r>
          </a:p>
          <a:p>
            <a:pPr>
              <a:lnSpc>
                <a:spcPct val="80000"/>
              </a:lnSpc>
            </a:pPr>
            <a:endParaRPr lang="en-GB" dirty="0">
              <a:solidFill>
                <a:schemeClr val="tx1">
                  <a:lumMod val="85000"/>
                  <a:lumOff val="15000"/>
                </a:schemeClr>
              </a:solidFill>
            </a:endParaRPr>
          </a:p>
          <a:p>
            <a:pPr>
              <a:lnSpc>
                <a:spcPct val="80000"/>
              </a:lnSpc>
            </a:pPr>
            <a:r>
              <a:rPr lang="en-GB" dirty="0">
                <a:solidFill>
                  <a:srgbClr val="771C7F"/>
                </a:solidFill>
              </a:rPr>
              <a:t>European Commission (EC): </a:t>
            </a:r>
            <a:r>
              <a:rPr lang="en-GB" i="1" dirty="0">
                <a:solidFill>
                  <a:srgbClr val="771C7F"/>
                </a:solidFill>
              </a:rPr>
              <a:t>A European agenda for the collaborative economy</a:t>
            </a:r>
            <a:r>
              <a:rPr lang="en-GB" dirty="0">
                <a:solidFill>
                  <a:srgbClr val="771C7F"/>
                </a:solidFill>
              </a:rPr>
              <a:t>, COM(2016) 356</a:t>
            </a:r>
          </a:p>
          <a:p>
            <a:pPr>
              <a:lnSpc>
                <a:spcPct val="80000"/>
              </a:lnSpc>
            </a:pPr>
            <a:endParaRPr lang="en-GB" sz="2400" dirty="0">
              <a:solidFill>
                <a:srgbClr val="771C7F"/>
              </a:solidFill>
            </a:endParaRPr>
          </a:p>
        </p:txBody>
      </p:sp>
      <p:sp>
        <p:nvSpPr>
          <p:cNvPr id="2" name="ZoneTexte 1"/>
          <p:cNvSpPr txBox="1"/>
          <p:nvPr/>
        </p:nvSpPr>
        <p:spPr>
          <a:xfrm>
            <a:off x="4932040" y="3796613"/>
            <a:ext cx="4211960" cy="369332"/>
          </a:xfrm>
          <a:prstGeom prst="rect">
            <a:avLst/>
          </a:prstGeom>
          <a:noFill/>
        </p:spPr>
        <p:txBody>
          <a:bodyPr wrap="square" rtlCol="0">
            <a:spAutoFit/>
          </a:bodyPr>
          <a:lstStyle/>
          <a:p>
            <a:endParaRPr lang="nl-BE" dirty="0"/>
          </a:p>
        </p:txBody>
      </p:sp>
      <p:sp>
        <p:nvSpPr>
          <p:cNvPr id="5" name="ZoneTexte 4"/>
          <p:cNvSpPr txBox="1"/>
          <p:nvPr/>
        </p:nvSpPr>
        <p:spPr>
          <a:xfrm>
            <a:off x="449796" y="127482"/>
            <a:ext cx="8964489" cy="1569660"/>
          </a:xfrm>
          <a:prstGeom prst="rect">
            <a:avLst/>
          </a:prstGeom>
          <a:noFill/>
        </p:spPr>
        <p:txBody>
          <a:bodyPr wrap="square" rtlCol="0">
            <a:spAutoFit/>
          </a:bodyPr>
          <a:lstStyle/>
          <a:p>
            <a:pPr algn="ctr"/>
            <a:r>
              <a:rPr lang="en-GB" sz="3200" b="1" dirty="0">
                <a:solidFill>
                  <a:srgbClr val="FF0000"/>
                </a:solidFill>
                <a:latin typeface="Arial Rounded MT Bold" panose="020F0704030504030204" pitchFamily="34" charset="0"/>
              </a:rPr>
              <a:t>The collaborative economy </a:t>
            </a:r>
          </a:p>
          <a:p>
            <a:pPr algn="ctr"/>
            <a:r>
              <a:rPr lang="en-GB" sz="3200" b="1" dirty="0">
                <a:solidFill>
                  <a:srgbClr val="FF0000"/>
                </a:solidFill>
                <a:latin typeface="Arial Rounded MT Bold" panose="020F0704030504030204" pitchFamily="34" charset="0"/>
              </a:rPr>
              <a:t>Definition</a:t>
            </a:r>
            <a:endParaRPr lang="en-GB" sz="3200" u="sng" dirty="0">
              <a:solidFill>
                <a:srgbClr val="E75113"/>
              </a:solidFill>
              <a:latin typeface="Arial Rounded MT Bold" panose="020F0704030504030204" pitchFamily="34" charset="0"/>
              <a:cs typeface="Arial" panose="020B0604020202020204" pitchFamily="34" charset="0"/>
            </a:endParaRPr>
          </a:p>
          <a:p>
            <a:pPr algn="ctr"/>
            <a:endParaRPr lang="en-GB" sz="3200"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3408581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1221600"/>
            <a:ext cx="8496943" cy="3933384"/>
          </a:xfrm>
          <a:prstGeom prst="rect">
            <a:avLst/>
          </a:prstGeom>
          <a:noFill/>
        </p:spPr>
        <p:txBody>
          <a:bodyPr wrap="square" rtlCol="0">
            <a:spAutoFit/>
          </a:bodyPr>
          <a:lstStyle/>
          <a:p>
            <a:pPr algn="just">
              <a:lnSpc>
                <a:spcPct val="80000"/>
              </a:lnSpc>
            </a:pPr>
            <a:endParaRPr lang="en-GB" sz="2800" i="1" dirty="0">
              <a:solidFill>
                <a:srgbClr val="771C7F"/>
              </a:solidFill>
            </a:endParaRPr>
          </a:p>
          <a:p>
            <a:pPr marL="457200" indent="-457200" algn="just">
              <a:lnSpc>
                <a:spcPct val="80000"/>
              </a:lnSpc>
              <a:buFont typeface="Arial" panose="020B0604020202020204" pitchFamily="34" charset="0"/>
              <a:buChar char="•"/>
            </a:pPr>
            <a:r>
              <a:rPr lang="en-GB" sz="2800" i="1" dirty="0">
                <a:solidFill>
                  <a:srgbClr val="771C7F"/>
                </a:solidFill>
              </a:rPr>
              <a:t>Crowdsourcing </a:t>
            </a:r>
          </a:p>
          <a:p>
            <a:pPr marL="457200" indent="-457200" algn="just">
              <a:lnSpc>
                <a:spcPct val="80000"/>
              </a:lnSpc>
              <a:buFont typeface="Arial" panose="020B0604020202020204" pitchFamily="34" charset="0"/>
              <a:buChar char="•"/>
            </a:pPr>
            <a:r>
              <a:rPr lang="en-GB" sz="2800" i="1" dirty="0">
                <a:solidFill>
                  <a:srgbClr val="771C7F"/>
                </a:solidFill>
              </a:rPr>
              <a:t>Two-sided Markets</a:t>
            </a:r>
          </a:p>
          <a:p>
            <a:pPr marL="457200" indent="-457200" algn="just">
              <a:lnSpc>
                <a:spcPct val="80000"/>
              </a:lnSpc>
              <a:buFont typeface="Arial" panose="020B0604020202020204" pitchFamily="34" charset="0"/>
              <a:buChar char="•"/>
            </a:pPr>
            <a:r>
              <a:rPr lang="en-GB" sz="2800" i="1" dirty="0">
                <a:solidFill>
                  <a:srgbClr val="771C7F"/>
                </a:solidFill>
              </a:rPr>
              <a:t>The Long Tail</a:t>
            </a:r>
          </a:p>
          <a:p>
            <a:pPr marL="457200" indent="-457200" algn="just">
              <a:lnSpc>
                <a:spcPct val="80000"/>
              </a:lnSpc>
              <a:buFont typeface="Arial" panose="020B0604020202020204" pitchFamily="34" charset="0"/>
              <a:buChar char="•"/>
            </a:pPr>
            <a:r>
              <a:rPr lang="en-GB" sz="2800" i="1" dirty="0">
                <a:solidFill>
                  <a:srgbClr val="771C7F"/>
                </a:solidFill>
              </a:rPr>
              <a:t>Matching Markets</a:t>
            </a:r>
          </a:p>
          <a:p>
            <a:pPr marL="457200" indent="-457200" algn="just">
              <a:lnSpc>
                <a:spcPct val="80000"/>
              </a:lnSpc>
              <a:buFont typeface="Arial" panose="020B0604020202020204" pitchFamily="34" charset="0"/>
              <a:buChar char="•"/>
            </a:pPr>
            <a:r>
              <a:rPr lang="en-GB" sz="2800" i="1" dirty="0">
                <a:solidFill>
                  <a:srgbClr val="771C7F"/>
                </a:solidFill>
              </a:rPr>
              <a:t>Reputation</a:t>
            </a:r>
            <a:r>
              <a:rPr lang="en-GB" dirty="0"/>
              <a:t> </a:t>
            </a:r>
            <a:r>
              <a:rPr lang="en-GB" sz="2800" i="1" dirty="0">
                <a:solidFill>
                  <a:srgbClr val="771C7F"/>
                </a:solidFill>
              </a:rPr>
              <a:t>Markets</a:t>
            </a:r>
          </a:p>
          <a:p>
            <a:pPr marL="457200" indent="-457200" algn="just">
              <a:lnSpc>
                <a:spcPct val="80000"/>
              </a:lnSpc>
              <a:buFont typeface="Arial" panose="020B0604020202020204" pitchFamily="34" charset="0"/>
              <a:buChar char="•"/>
            </a:pPr>
            <a:r>
              <a:rPr lang="en-GB" sz="2800" i="1" dirty="0">
                <a:solidFill>
                  <a:srgbClr val="771C7F"/>
                </a:solidFill>
              </a:rPr>
              <a:t>Network Externalities and Standard Externalities</a:t>
            </a:r>
          </a:p>
          <a:p>
            <a:pPr marL="457200" indent="-457200" algn="just">
              <a:lnSpc>
                <a:spcPct val="80000"/>
              </a:lnSpc>
              <a:buFont typeface="Arial" panose="020B0604020202020204" pitchFamily="34" charset="0"/>
              <a:buChar char="•"/>
            </a:pPr>
            <a:endParaRPr lang="en-GB" sz="2800" dirty="0">
              <a:solidFill>
                <a:srgbClr val="771C7F"/>
              </a:solidFill>
            </a:endParaRPr>
          </a:p>
          <a:p>
            <a:pPr algn="just">
              <a:lnSpc>
                <a:spcPct val="80000"/>
              </a:lnSpc>
            </a:pPr>
            <a:r>
              <a:rPr lang="en-GB" sz="3600" i="1" dirty="0">
                <a:solidFill>
                  <a:srgbClr val="771C7F"/>
                </a:solidFill>
                <a:latin typeface="Arial" panose="020B0604020202020204" pitchFamily="34" charset="0"/>
              </a:rPr>
              <a:t>=&gt; </a:t>
            </a:r>
            <a:r>
              <a:rPr lang="en-GB" sz="2800" i="1" dirty="0">
                <a:solidFill>
                  <a:srgbClr val="771C7F"/>
                </a:solidFill>
                <a:latin typeface="Arial" panose="020B0604020202020204" pitchFamily="34" charset="0"/>
              </a:rPr>
              <a:t>“The winner takes all”  </a:t>
            </a:r>
          </a:p>
          <a:p>
            <a:pPr>
              <a:lnSpc>
                <a:spcPct val="80000"/>
              </a:lnSpc>
            </a:pPr>
            <a:endParaRPr lang="en-GB" sz="2400" dirty="0">
              <a:solidFill>
                <a:schemeClr val="tx1">
                  <a:lumMod val="85000"/>
                  <a:lumOff val="15000"/>
                </a:schemeClr>
              </a:solidFill>
            </a:endParaRPr>
          </a:p>
          <a:p>
            <a:pPr>
              <a:lnSpc>
                <a:spcPct val="80000"/>
              </a:lnSpc>
            </a:pPr>
            <a:endParaRPr lang="en-GB" sz="2800" dirty="0">
              <a:solidFill>
                <a:srgbClr val="771C7F"/>
              </a:solidFill>
            </a:endParaRPr>
          </a:p>
        </p:txBody>
      </p:sp>
      <p:sp>
        <p:nvSpPr>
          <p:cNvPr id="2" name="ZoneTexte 1"/>
          <p:cNvSpPr txBox="1"/>
          <p:nvPr/>
        </p:nvSpPr>
        <p:spPr>
          <a:xfrm>
            <a:off x="4932040" y="3796613"/>
            <a:ext cx="4211960" cy="369332"/>
          </a:xfrm>
          <a:prstGeom prst="rect">
            <a:avLst/>
          </a:prstGeom>
          <a:noFill/>
        </p:spPr>
        <p:txBody>
          <a:bodyPr wrap="square" rtlCol="0">
            <a:spAutoFit/>
          </a:bodyPr>
          <a:lstStyle/>
          <a:p>
            <a:endParaRPr lang="nl-BE" dirty="0"/>
          </a:p>
        </p:txBody>
      </p:sp>
      <p:sp>
        <p:nvSpPr>
          <p:cNvPr id="5" name="ZoneTexte 4"/>
          <p:cNvSpPr txBox="1"/>
          <p:nvPr/>
        </p:nvSpPr>
        <p:spPr>
          <a:xfrm>
            <a:off x="467545" y="87475"/>
            <a:ext cx="8712968" cy="2554545"/>
          </a:xfrm>
          <a:prstGeom prst="rect">
            <a:avLst/>
          </a:prstGeom>
          <a:noFill/>
        </p:spPr>
        <p:txBody>
          <a:bodyPr wrap="square" rtlCol="0">
            <a:spAutoFit/>
          </a:bodyPr>
          <a:lstStyle/>
          <a:p>
            <a:pPr algn="ctr"/>
            <a:r>
              <a:rPr lang="en-GB" sz="3200" b="1" dirty="0">
                <a:solidFill>
                  <a:srgbClr val="FF0000"/>
                </a:solidFill>
                <a:latin typeface="Arial Rounded MT Bold" panose="020F0704030504030204" pitchFamily="34" charset="0"/>
              </a:rPr>
              <a:t>The collaborative economy </a:t>
            </a:r>
          </a:p>
          <a:p>
            <a:pPr algn="ctr"/>
            <a:r>
              <a:rPr lang="en-GB" sz="3200" b="1" dirty="0">
                <a:solidFill>
                  <a:srgbClr val="FF0000"/>
                </a:solidFill>
                <a:latin typeface="Arial Rounded MT Bold" panose="020F0704030504030204" pitchFamily="34" charset="0"/>
              </a:rPr>
              <a:t>Economic</a:t>
            </a:r>
            <a:r>
              <a:rPr lang="en-GB" dirty="0"/>
              <a:t> </a:t>
            </a:r>
            <a:r>
              <a:rPr lang="en-GB" sz="3200" b="1" dirty="0">
                <a:solidFill>
                  <a:srgbClr val="FF0000"/>
                </a:solidFill>
                <a:latin typeface="Arial Rounded MT Bold" panose="020F0704030504030204" pitchFamily="34" charset="0"/>
              </a:rPr>
              <a:t>mechanisms</a:t>
            </a:r>
            <a:r>
              <a:rPr lang="en-GB" dirty="0"/>
              <a:t> </a:t>
            </a:r>
          </a:p>
          <a:p>
            <a:pPr algn="ctr"/>
            <a:endParaRPr lang="en-GB" sz="3200" b="1" dirty="0">
              <a:solidFill>
                <a:srgbClr val="FF0000"/>
              </a:solidFill>
              <a:latin typeface="Arial Rounded MT Bold" panose="020F0704030504030204" pitchFamily="34" charset="0"/>
            </a:endParaRPr>
          </a:p>
          <a:p>
            <a:endParaRPr lang="en-GB" sz="3200" b="1" u="sng" dirty="0">
              <a:solidFill>
                <a:srgbClr val="FF0000"/>
              </a:solidFill>
              <a:latin typeface="Arial Rounded MT Bold" panose="020F0704030504030204" pitchFamily="34" charset="0"/>
              <a:cs typeface="Arial" panose="020B0604020202020204" pitchFamily="34" charset="0"/>
            </a:endParaRPr>
          </a:p>
          <a:p>
            <a:endParaRPr lang="en-GB" sz="3200" u="sng" dirty="0">
              <a:solidFill>
                <a:srgbClr val="E75113"/>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3313399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1221600"/>
            <a:ext cx="8496943" cy="3145476"/>
          </a:xfrm>
          <a:prstGeom prst="rect">
            <a:avLst/>
          </a:prstGeom>
          <a:noFill/>
        </p:spPr>
        <p:txBody>
          <a:bodyPr wrap="square" rtlCol="0">
            <a:spAutoFit/>
          </a:bodyPr>
          <a:lstStyle/>
          <a:p>
            <a:pPr algn="just">
              <a:lnSpc>
                <a:spcPct val="80000"/>
              </a:lnSpc>
            </a:pPr>
            <a:endParaRPr lang="en-GB" sz="2800" i="1" dirty="0">
              <a:solidFill>
                <a:srgbClr val="771C7F"/>
              </a:solidFill>
            </a:endParaRPr>
          </a:p>
          <a:p>
            <a:pPr marL="457200" indent="-457200" algn="just">
              <a:lnSpc>
                <a:spcPct val="80000"/>
              </a:lnSpc>
              <a:buFont typeface="Arial" panose="020B0604020202020204" pitchFamily="34" charset="0"/>
              <a:buChar char="•"/>
            </a:pPr>
            <a:r>
              <a:rPr lang="en-GB" sz="2800" i="1" dirty="0">
                <a:solidFill>
                  <a:srgbClr val="771C7F"/>
                </a:solidFill>
              </a:rPr>
              <a:t>Advertising </a:t>
            </a:r>
          </a:p>
          <a:p>
            <a:pPr marL="457200" indent="-457200" algn="just">
              <a:lnSpc>
                <a:spcPct val="80000"/>
              </a:lnSpc>
              <a:buFont typeface="Arial" panose="020B0604020202020204" pitchFamily="34" charset="0"/>
              <a:buChar char="•"/>
            </a:pPr>
            <a:r>
              <a:rPr lang="en-GB" sz="2800" i="1" dirty="0">
                <a:solidFill>
                  <a:srgbClr val="771C7F"/>
                </a:solidFill>
              </a:rPr>
              <a:t>Payment per transactions</a:t>
            </a:r>
          </a:p>
          <a:p>
            <a:pPr marL="457200" indent="-457200" algn="just">
              <a:lnSpc>
                <a:spcPct val="80000"/>
              </a:lnSpc>
              <a:buFont typeface="Arial" panose="020B0604020202020204" pitchFamily="34" charset="0"/>
              <a:buChar char="•"/>
            </a:pPr>
            <a:r>
              <a:rPr lang="en-GB" sz="2800" i="1" dirty="0">
                <a:solidFill>
                  <a:srgbClr val="771C7F"/>
                </a:solidFill>
              </a:rPr>
              <a:t>Subscription</a:t>
            </a:r>
          </a:p>
          <a:p>
            <a:pPr marL="457200" indent="-457200" algn="just">
              <a:lnSpc>
                <a:spcPct val="80000"/>
              </a:lnSpc>
              <a:buFont typeface="Arial" panose="020B0604020202020204" pitchFamily="34" charset="0"/>
              <a:buChar char="•"/>
            </a:pPr>
            <a:r>
              <a:rPr lang="en-GB" sz="2800" i="1" dirty="0">
                <a:solidFill>
                  <a:srgbClr val="771C7F"/>
                </a:solidFill>
              </a:rPr>
              <a:t>Internal markets and derivatives</a:t>
            </a:r>
          </a:p>
          <a:p>
            <a:pPr marL="457200" indent="-457200" algn="just">
              <a:lnSpc>
                <a:spcPct val="80000"/>
              </a:lnSpc>
              <a:buFont typeface="Arial" panose="020B0604020202020204" pitchFamily="34" charset="0"/>
              <a:buChar char="•"/>
            </a:pPr>
            <a:r>
              <a:rPr lang="en-GB" sz="2800" i="1" dirty="0">
                <a:solidFill>
                  <a:srgbClr val="771C7F"/>
                </a:solidFill>
              </a:rPr>
              <a:t>Data selling</a:t>
            </a:r>
          </a:p>
          <a:p>
            <a:pPr algn="just">
              <a:lnSpc>
                <a:spcPct val="80000"/>
              </a:lnSpc>
            </a:pPr>
            <a:r>
              <a:rPr lang="en-GB" sz="2800" i="1" dirty="0">
                <a:solidFill>
                  <a:srgbClr val="771C7F"/>
                </a:solidFill>
                <a:latin typeface="Arial" panose="020B0604020202020204" pitchFamily="34" charset="0"/>
              </a:rPr>
              <a:t>  </a:t>
            </a:r>
          </a:p>
          <a:p>
            <a:pPr>
              <a:lnSpc>
                <a:spcPct val="80000"/>
              </a:lnSpc>
            </a:pPr>
            <a:endParaRPr lang="en-GB" sz="2400" dirty="0">
              <a:solidFill>
                <a:schemeClr val="tx1">
                  <a:lumMod val="85000"/>
                  <a:lumOff val="15000"/>
                </a:schemeClr>
              </a:solidFill>
            </a:endParaRPr>
          </a:p>
          <a:p>
            <a:pPr>
              <a:lnSpc>
                <a:spcPct val="80000"/>
              </a:lnSpc>
            </a:pPr>
            <a:endParaRPr lang="en-GB" sz="2800" dirty="0">
              <a:solidFill>
                <a:srgbClr val="771C7F"/>
              </a:solidFill>
            </a:endParaRPr>
          </a:p>
        </p:txBody>
      </p:sp>
      <p:sp>
        <p:nvSpPr>
          <p:cNvPr id="2" name="ZoneTexte 1"/>
          <p:cNvSpPr txBox="1"/>
          <p:nvPr/>
        </p:nvSpPr>
        <p:spPr>
          <a:xfrm>
            <a:off x="4932040" y="3796613"/>
            <a:ext cx="4211960" cy="369332"/>
          </a:xfrm>
          <a:prstGeom prst="rect">
            <a:avLst/>
          </a:prstGeom>
          <a:noFill/>
        </p:spPr>
        <p:txBody>
          <a:bodyPr wrap="square" rtlCol="0">
            <a:spAutoFit/>
          </a:bodyPr>
          <a:lstStyle/>
          <a:p>
            <a:endParaRPr lang="nl-BE" dirty="0"/>
          </a:p>
        </p:txBody>
      </p:sp>
      <p:sp>
        <p:nvSpPr>
          <p:cNvPr id="5" name="ZoneTexte 4"/>
          <p:cNvSpPr txBox="1"/>
          <p:nvPr/>
        </p:nvSpPr>
        <p:spPr>
          <a:xfrm>
            <a:off x="467545" y="87475"/>
            <a:ext cx="8712968" cy="2554545"/>
          </a:xfrm>
          <a:prstGeom prst="rect">
            <a:avLst/>
          </a:prstGeom>
          <a:noFill/>
        </p:spPr>
        <p:txBody>
          <a:bodyPr wrap="square" rtlCol="0">
            <a:spAutoFit/>
          </a:bodyPr>
          <a:lstStyle/>
          <a:p>
            <a:pPr algn="ctr"/>
            <a:r>
              <a:rPr lang="en-GB" sz="3200" b="1" dirty="0">
                <a:solidFill>
                  <a:srgbClr val="FF0000"/>
                </a:solidFill>
                <a:latin typeface="Arial Rounded MT Bold" panose="020F0704030504030204" pitchFamily="34" charset="0"/>
              </a:rPr>
              <a:t>The collaborative economy </a:t>
            </a:r>
          </a:p>
          <a:p>
            <a:pPr algn="ctr"/>
            <a:r>
              <a:rPr lang="en-GB" sz="3200" b="1" dirty="0">
                <a:solidFill>
                  <a:srgbClr val="FF0000"/>
                </a:solidFill>
                <a:latin typeface="Arial Rounded MT Bold" panose="020F0704030504030204" pitchFamily="34" charset="0"/>
              </a:rPr>
              <a:t>Business models</a:t>
            </a:r>
            <a:r>
              <a:rPr lang="en-GB" dirty="0"/>
              <a:t>  </a:t>
            </a:r>
          </a:p>
          <a:p>
            <a:pPr algn="ctr"/>
            <a:endParaRPr lang="en-GB" sz="3200" b="1" dirty="0">
              <a:solidFill>
                <a:srgbClr val="FF0000"/>
              </a:solidFill>
              <a:latin typeface="Arial Rounded MT Bold" panose="020F0704030504030204" pitchFamily="34" charset="0"/>
            </a:endParaRPr>
          </a:p>
          <a:p>
            <a:endParaRPr lang="en-GB" sz="3200" b="1" u="sng" dirty="0">
              <a:solidFill>
                <a:srgbClr val="FF0000"/>
              </a:solidFill>
              <a:latin typeface="Arial Rounded MT Bold" panose="020F0704030504030204" pitchFamily="34" charset="0"/>
              <a:cs typeface="Arial" panose="020B0604020202020204" pitchFamily="34" charset="0"/>
            </a:endParaRPr>
          </a:p>
          <a:p>
            <a:endParaRPr lang="en-GB" sz="3200" u="sng" dirty="0">
              <a:solidFill>
                <a:srgbClr val="E75113"/>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2229511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0751" y="1258992"/>
            <a:ext cx="8712968" cy="3761030"/>
          </a:xfrm>
          <a:prstGeom prst="rect">
            <a:avLst/>
          </a:prstGeom>
          <a:noFill/>
        </p:spPr>
        <p:txBody>
          <a:bodyPr wrap="square" rtlCol="0">
            <a:spAutoFit/>
          </a:bodyPr>
          <a:lstStyle/>
          <a:p>
            <a:pPr>
              <a:lnSpc>
                <a:spcPct val="80000"/>
              </a:lnSpc>
            </a:pPr>
            <a:r>
              <a:rPr lang="en-GB" sz="2000" dirty="0">
                <a:solidFill>
                  <a:srgbClr val="E75113"/>
                </a:solidFill>
              </a:rPr>
              <a:t>In its strictest sense, the collaborative economy</a:t>
            </a:r>
            <a:r>
              <a:rPr lang="en-GB" sz="1400" dirty="0"/>
              <a:t> </a:t>
            </a:r>
            <a:r>
              <a:rPr lang="en-GB" sz="2000" dirty="0">
                <a:solidFill>
                  <a:srgbClr val="E75113"/>
                </a:solidFill>
              </a:rPr>
              <a:t>aims to create</a:t>
            </a:r>
            <a:r>
              <a:rPr lang="en-GB" sz="1400" dirty="0"/>
              <a:t> </a:t>
            </a:r>
            <a:r>
              <a:rPr lang="en-GB" sz="2000" u="sng" dirty="0">
                <a:solidFill>
                  <a:srgbClr val="E75113"/>
                </a:solidFill>
              </a:rPr>
              <a:t>an alternative economic model</a:t>
            </a:r>
            <a:r>
              <a:rPr lang="en-GB" sz="2000" dirty="0">
                <a:solidFill>
                  <a:srgbClr val="E75113"/>
                </a:solidFill>
              </a:rPr>
              <a:t> with the</a:t>
            </a:r>
            <a:r>
              <a:rPr lang="en-GB" sz="1400" dirty="0"/>
              <a:t> </a:t>
            </a:r>
            <a:r>
              <a:rPr lang="en-GB" sz="2000" dirty="0">
                <a:solidFill>
                  <a:srgbClr val="E75113"/>
                </a:solidFill>
              </a:rPr>
              <a:t>following features:</a:t>
            </a:r>
          </a:p>
          <a:p>
            <a:pPr>
              <a:lnSpc>
                <a:spcPct val="80000"/>
              </a:lnSpc>
            </a:pPr>
            <a:endParaRPr lang="en-GB" sz="2000" dirty="0">
              <a:solidFill>
                <a:srgbClr val="E75113"/>
              </a:solidFill>
            </a:endParaRPr>
          </a:p>
          <a:p>
            <a:pPr marL="266700" lvl="0" indent="-266700">
              <a:lnSpc>
                <a:spcPct val="80000"/>
              </a:lnSpc>
              <a:buFont typeface="Arial" panose="020B0604020202020204" pitchFamily="34" charset="0"/>
              <a:buChar char="•"/>
            </a:pPr>
            <a:r>
              <a:rPr lang="en-GB" sz="2000" dirty="0">
                <a:solidFill>
                  <a:srgbClr val="771C7F"/>
                </a:solidFill>
              </a:rPr>
              <a:t>Decentralised and not-hierarchical network (peer-to-peer)</a:t>
            </a:r>
          </a:p>
          <a:p>
            <a:pPr marL="266700" lvl="0" indent="-266700">
              <a:lnSpc>
                <a:spcPct val="80000"/>
              </a:lnSpc>
              <a:buFont typeface="Arial" panose="020B0604020202020204" pitchFamily="34" charset="0"/>
              <a:buChar char="•"/>
            </a:pPr>
            <a:endParaRPr lang="en-GB" sz="2000" dirty="0">
              <a:solidFill>
                <a:srgbClr val="771C7F"/>
              </a:solidFill>
            </a:endParaRPr>
          </a:p>
          <a:p>
            <a:pPr marL="266700" lvl="0" indent="-266700">
              <a:lnSpc>
                <a:spcPct val="80000"/>
              </a:lnSpc>
              <a:buFont typeface="Arial" panose="020B0604020202020204" pitchFamily="34" charset="0"/>
              <a:buChar char="•"/>
            </a:pPr>
            <a:r>
              <a:rPr lang="en-GB" sz="2000" dirty="0">
                <a:solidFill>
                  <a:srgbClr val="771C7F"/>
                </a:solidFill>
              </a:rPr>
              <a:t>Pooled resources (often underutilised)</a:t>
            </a:r>
          </a:p>
          <a:p>
            <a:pPr marL="266700" lvl="0" indent="-266700">
              <a:lnSpc>
                <a:spcPct val="80000"/>
              </a:lnSpc>
              <a:buFont typeface="Arial" panose="020B0604020202020204" pitchFamily="34" charset="0"/>
              <a:buChar char="•"/>
            </a:pPr>
            <a:endParaRPr lang="en-GB" sz="2000" dirty="0">
              <a:solidFill>
                <a:srgbClr val="771C7F"/>
              </a:solidFill>
            </a:endParaRPr>
          </a:p>
          <a:p>
            <a:pPr marL="266700" lvl="0" indent="-266700">
              <a:lnSpc>
                <a:spcPct val="80000"/>
              </a:lnSpc>
              <a:buFont typeface="Arial" panose="020B0604020202020204" pitchFamily="34" charset="0"/>
              <a:buChar char="•"/>
            </a:pPr>
            <a:r>
              <a:rPr lang="en-GB" sz="2000" dirty="0">
                <a:solidFill>
                  <a:srgbClr val="771C7F"/>
                </a:solidFill>
              </a:rPr>
              <a:t>Tool: online platform</a:t>
            </a:r>
          </a:p>
          <a:p>
            <a:pPr marL="266700" lvl="0" indent="-266700">
              <a:lnSpc>
                <a:spcPct val="80000"/>
              </a:lnSpc>
              <a:buFont typeface="Arial" panose="020B0604020202020204" pitchFamily="34" charset="0"/>
              <a:buChar char="•"/>
            </a:pPr>
            <a:endParaRPr lang="en-GB" sz="2000" dirty="0">
              <a:solidFill>
                <a:srgbClr val="771C7F"/>
              </a:solidFill>
            </a:endParaRPr>
          </a:p>
          <a:p>
            <a:pPr marL="266700" lvl="0" indent="-266700">
              <a:lnSpc>
                <a:spcPct val="80000"/>
              </a:lnSpc>
              <a:buFont typeface="Arial" panose="020B0604020202020204" pitchFamily="34" charset="0"/>
              <a:buChar char="•"/>
            </a:pPr>
            <a:r>
              <a:rPr lang="en-GB" sz="2000" dirty="0">
                <a:solidFill>
                  <a:srgbClr val="771C7F"/>
                </a:solidFill>
              </a:rPr>
              <a:t>Goal: to reap the benefits</a:t>
            </a:r>
            <a:r>
              <a:rPr lang="en-GB" sz="1400" dirty="0"/>
              <a:t> </a:t>
            </a:r>
            <a:r>
              <a:rPr lang="en-GB" sz="2000" dirty="0">
                <a:solidFill>
                  <a:srgbClr val="771C7F"/>
                </a:solidFill>
              </a:rPr>
              <a:t>of sharing </a:t>
            </a:r>
          </a:p>
          <a:p>
            <a:pPr lvl="0">
              <a:lnSpc>
                <a:spcPct val="80000"/>
              </a:lnSpc>
            </a:pPr>
            <a:endParaRPr lang="en-GB" sz="2000" dirty="0">
              <a:solidFill>
                <a:srgbClr val="771C7F"/>
              </a:solidFill>
            </a:endParaRPr>
          </a:p>
          <a:p>
            <a:pPr marL="266700" lvl="0" indent="-266700">
              <a:lnSpc>
                <a:spcPct val="80000"/>
              </a:lnSpc>
              <a:buFont typeface="Arial" panose="020B0604020202020204" pitchFamily="34" charset="0"/>
              <a:buChar char="•"/>
            </a:pPr>
            <a:r>
              <a:rPr lang="en-GB" sz="2000" dirty="0">
                <a:solidFill>
                  <a:srgbClr val="771C7F"/>
                </a:solidFill>
              </a:rPr>
              <a:t>Sharing leads to collective environmental benefits</a:t>
            </a:r>
          </a:p>
          <a:p>
            <a:pPr marL="266700" lvl="0" indent="-266700">
              <a:lnSpc>
                <a:spcPct val="80000"/>
              </a:lnSpc>
              <a:buFont typeface="Arial" panose="020B0604020202020204" pitchFamily="34" charset="0"/>
              <a:buChar char="•"/>
            </a:pPr>
            <a:endParaRPr lang="en-GB" sz="2000" dirty="0">
              <a:solidFill>
                <a:srgbClr val="771C7F"/>
              </a:solidFill>
            </a:endParaRPr>
          </a:p>
          <a:p>
            <a:pPr marL="266700" indent="-266700">
              <a:lnSpc>
                <a:spcPct val="80000"/>
              </a:lnSpc>
              <a:buFont typeface="Arial" panose="020B0604020202020204" pitchFamily="34" charset="0"/>
              <a:buChar char="•"/>
            </a:pPr>
            <a:r>
              <a:rPr lang="en-GB" sz="2000" dirty="0">
                <a:solidFill>
                  <a:srgbClr val="771C7F"/>
                </a:solidFill>
              </a:rPr>
              <a:t>Need for retaining control over the project</a:t>
            </a:r>
            <a:r>
              <a:rPr lang="en-GB" sz="1400" dirty="0"/>
              <a:t> </a:t>
            </a:r>
          </a:p>
          <a:p>
            <a:pPr lvl="0">
              <a:lnSpc>
                <a:spcPct val="80000"/>
              </a:lnSpc>
            </a:pPr>
            <a:r>
              <a:rPr lang="en-GB" dirty="0"/>
              <a:t> </a:t>
            </a:r>
          </a:p>
        </p:txBody>
      </p:sp>
      <p:sp>
        <p:nvSpPr>
          <p:cNvPr id="2" name="ZoneTexte 1"/>
          <p:cNvSpPr txBox="1"/>
          <p:nvPr/>
        </p:nvSpPr>
        <p:spPr>
          <a:xfrm>
            <a:off x="4932040" y="3813888"/>
            <a:ext cx="4211960" cy="369332"/>
          </a:xfrm>
          <a:prstGeom prst="rect">
            <a:avLst/>
          </a:prstGeom>
          <a:noFill/>
        </p:spPr>
        <p:txBody>
          <a:bodyPr wrap="square" rtlCol="0">
            <a:spAutoFit/>
          </a:bodyPr>
          <a:lstStyle/>
          <a:p>
            <a:endParaRPr lang="nl-BE" dirty="0"/>
          </a:p>
        </p:txBody>
      </p:sp>
      <p:sp>
        <p:nvSpPr>
          <p:cNvPr id="5" name="ZoneTexte 4"/>
          <p:cNvSpPr txBox="1"/>
          <p:nvPr/>
        </p:nvSpPr>
        <p:spPr>
          <a:xfrm>
            <a:off x="-87777" y="87475"/>
            <a:ext cx="9144000" cy="1077218"/>
          </a:xfrm>
          <a:prstGeom prst="rect">
            <a:avLst/>
          </a:prstGeom>
          <a:noFill/>
        </p:spPr>
        <p:txBody>
          <a:bodyPr wrap="square" rtlCol="0">
            <a:spAutoFit/>
          </a:bodyPr>
          <a:lstStyle/>
          <a:p>
            <a:pPr algn="ctr"/>
            <a:r>
              <a:rPr lang="en-GB" sz="3200" dirty="0">
                <a:solidFill>
                  <a:srgbClr val="FF0000"/>
                </a:solidFill>
                <a:latin typeface="Arial Rounded MT Bold" panose="020F0704030504030204" pitchFamily="34" charset="0"/>
              </a:rPr>
              <a:t>The collaborative economy in its strictest sense</a:t>
            </a:r>
          </a:p>
        </p:txBody>
      </p:sp>
    </p:spTree>
    <p:extLst>
      <p:ext uri="{BB962C8B-B14F-4D97-AF65-F5344CB8AC3E}">
        <p14:creationId xmlns:p14="http://schemas.microsoft.com/office/powerpoint/2010/main" val="2042118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563638"/>
            <a:ext cx="8712968" cy="3120854"/>
          </a:xfrm>
          <a:prstGeom prst="rect">
            <a:avLst/>
          </a:prstGeom>
          <a:noFill/>
        </p:spPr>
        <p:txBody>
          <a:bodyPr wrap="square" rtlCol="0">
            <a:spAutoFit/>
          </a:bodyPr>
          <a:lstStyle/>
          <a:p>
            <a:pPr>
              <a:lnSpc>
                <a:spcPct val="80000"/>
              </a:lnSpc>
            </a:pPr>
            <a:endParaRPr lang="en-GB" sz="2400" dirty="0">
              <a:solidFill>
                <a:schemeClr val="tx1">
                  <a:lumMod val="85000"/>
                  <a:lumOff val="15000"/>
                </a:schemeClr>
              </a:solidFill>
            </a:endParaRPr>
          </a:p>
          <a:p>
            <a:pPr>
              <a:lnSpc>
                <a:spcPct val="80000"/>
              </a:lnSpc>
            </a:pPr>
            <a:r>
              <a:rPr lang="en-GB" sz="2000" dirty="0">
                <a:solidFill>
                  <a:srgbClr val="771C7F"/>
                </a:solidFill>
                <a:latin typeface="Arial" panose="020B0604020202020204" pitchFamily="34" charset="0"/>
              </a:rPr>
              <a:t>“The term </a:t>
            </a:r>
            <a:r>
              <a:rPr lang="en-GB" sz="2000" i="1" dirty="0">
                <a:solidFill>
                  <a:srgbClr val="771C7F"/>
                </a:solidFill>
                <a:latin typeface="Arial" panose="020B0604020202020204" pitchFamily="34" charset="0"/>
              </a:rPr>
              <a:t>collaborative economy</a:t>
            </a:r>
            <a:r>
              <a:rPr lang="en-GB" sz="2000" dirty="0">
                <a:solidFill>
                  <a:srgbClr val="771C7F"/>
                </a:solidFill>
                <a:latin typeface="Arial" panose="020B0604020202020204" pitchFamily="34" charset="0"/>
              </a:rPr>
              <a:t> refers to a broad and varied group of practices and innovative models that use digital technologies to </a:t>
            </a:r>
            <a:r>
              <a:rPr lang="en-GB" sz="2000" b="1" dirty="0">
                <a:solidFill>
                  <a:srgbClr val="771C7F"/>
                </a:solidFill>
                <a:latin typeface="Arial" panose="020B0604020202020204" pitchFamily="34" charset="0"/>
              </a:rPr>
              <a:t>facilitate collaboration and exchange</a:t>
            </a:r>
            <a:r>
              <a:rPr lang="en-GB" sz="2000" dirty="0">
                <a:solidFill>
                  <a:srgbClr val="771C7F"/>
                </a:solidFill>
                <a:latin typeface="Arial" panose="020B0604020202020204" pitchFamily="34" charset="0"/>
              </a:rPr>
              <a:t> among a </a:t>
            </a:r>
            <a:r>
              <a:rPr lang="en-GB" sz="2000" b="1" dirty="0">
                <a:solidFill>
                  <a:srgbClr val="771C7F"/>
                </a:solidFill>
                <a:latin typeface="Arial" panose="020B0604020202020204" pitchFamily="34" charset="0"/>
              </a:rPr>
              <a:t>community of peers</a:t>
            </a:r>
            <a:r>
              <a:rPr lang="en-GB" sz="2000" dirty="0">
                <a:solidFill>
                  <a:srgbClr val="771C7F"/>
                </a:solidFill>
                <a:latin typeface="Arial" panose="020B0604020202020204" pitchFamily="34" charset="0"/>
              </a:rPr>
              <a:t>, and to </a:t>
            </a:r>
            <a:r>
              <a:rPr lang="en-GB" sz="2000" b="1" dirty="0">
                <a:solidFill>
                  <a:srgbClr val="771C7F"/>
                </a:solidFill>
                <a:latin typeface="Arial" panose="020B0604020202020204" pitchFamily="34" charset="0"/>
              </a:rPr>
              <a:t>maximize the use of underutilised resources</a:t>
            </a:r>
            <a:r>
              <a:rPr lang="en-GB" sz="2000" dirty="0">
                <a:solidFill>
                  <a:srgbClr val="771C7F"/>
                </a:solidFill>
                <a:latin typeface="Arial" panose="020B0604020202020204" pitchFamily="34" charset="0"/>
              </a:rPr>
              <a:t>. Collaborative economy models enable the aggregation of peer-to-peer exchanges performed among community members, and turn them into </a:t>
            </a:r>
            <a:r>
              <a:rPr lang="en-GB" sz="2000" b="1" dirty="0">
                <a:solidFill>
                  <a:srgbClr val="771C7F"/>
                </a:solidFill>
                <a:latin typeface="Arial" panose="020B0604020202020204" pitchFamily="34" charset="0"/>
              </a:rPr>
              <a:t>systemic processes of value generation driven by the community and benefiting the community</a:t>
            </a:r>
            <a:r>
              <a:rPr lang="en-GB" sz="2000" dirty="0">
                <a:solidFill>
                  <a:srgbClr val="771C7F"/>
                </a:solidFill>
                <a:latin typeface="Arial" panose="020B0604020202020204" pitchFamily="34" charset="0"/>
              </a:rPr>
              <a:t>.” </a:t>
            </a:r>
          </a:p>
          <a:p>
            <a:pPr>
              <a:lnSpc>
                <a:spcPct val="80000"/>
              </a:lnSpc>
            </a:pPr>
            <a:endParaRPr lang="en-GB" sz="2400" dirty="0">
              <a:solidFill>
                <a:schemeClr val="tx1">
                  <a:lumMod val="85000"/>
                  <a:lumOff val="15000"/>
                </a:schemeClr>
              </a:solidFill>
            </a:endParaRPr>
          </a:p>
          <a:p>
            <a:pPr>
              <a:lnSpc>
                <a:spcPct val="80000"/>
              </a:lnSpc>
            </a:pPr>
            <a:r>
              <a:rPr lang="en-GB" sz="1600" dirty="0">
                <a:solidFill>
                  <a:srgbClr val="771C7F"/>
                </a:solidFill>
                <a:latin typeface="Arial" panose="020B0604020202020204" pitchFamily="34" charset="0"/>
              </a:rPr>
              <a:t>Cooperatives Europe, </a:t>
            </a:r>
            <a:r>
              <a:rPr lang="en-GB" sz="1600" i="1" dirty="0">
                <a:solidFill>
                  <a:srgbClr val="771C7F"/>
                </a:solidFill>
                <a:latin typeface="Arial" panose="020B0604020202020204" pitchFamily="34" charset="0"/>
              </a:rPr>
              <a:t>A Cooperative Vision for the Collaborative Economy – Shaping a people-centered and democratic collaborative economy</a:t>
            </a:r>
            <a:r>
              <a:rPr lang="en-GB" sz="1600" dirty="0">
                <a:solidFill>
                  <a:srgbClr val="771C7F"/>
                </a:solidFill>
                <a:latin typeface="Arial" panose="020B0604020202020204" pitchFamily="34" charset="0"/>
              </a:rPr>
              <a:t>, November 2017</a:t>
            </a:r>
            <a:endParaRPr lang="en-GB" sz="2400" dirty="0">
              <a:solidFill>
                <a:srgbClr val="771C7F"/>
              </a:solidFill>
              <a:latin typeface="Arial" panose="020B0604020202020204" pitchFamily="34" charset="0"/>
              <a:cs typeface="Arial" panose="020B0604020202020204" pitchFamily="34" charset="0"/>
            </a:endParaRPr>
          </a:p>
        </p:txBody>
      </p:sp>
      <p:sp>
        <p:nvSpPr>
          <p:cNvPr id="2" name="ZoneTexte 1"/>
          <p:cNvSpPr txBox="1"/>
          <p:nvPr/>
        </p:nvSpPr>
        <p:spPr>
          <a:xfrm>
            <a:off x="4932040" y="3813888"/>
            <a:ext cx="4211960" cy="369332"/>
          </a:xfrm>
          <a:prstGeom prst="rect">
            <a:avLst/>
          </a:prstGeom>
          <a:noFill/>
        </p:spPr>
        <p:txBody>
          <a:bodyPr wrap="square" rtlCol="0">
            <a:spAutoFit/>
          </a:bodyPr>
          <a:lstStyle/>
          <a:p>
            <a:endParaRPr lang="nl-BE" dirty="0"/>
          </a:p>
        </p:txBody>
      </p:sp>
      <p:sp>
        <p:nvSpPr>
          <p:cNvPr id="5" name="ZoneTexte 4"/>
          <p:cNvSpPr txBox="1"/>
          <p:nvPr/>
        </p:nvSpPr>
        <p:spPr>
          <a:xfrm>
            <a:off x="-134356" y="1"/>
            <a:ext cx="9278356" cy="2062103"/>
          </a:xfrm>
          <a:prstGeom prst="rect">
            <a:avLst/>
          </a:prstGeom>
          <a:noFill/>
        </p:spPr>
        <p:txBody>
          <a:bodyPr wrap="square" rtlCol="0">
            <a:spAutoFit/>
          </a:bodyPr>
          <a:lstStyle/>
          <a:p>
            <a:pPr algn="ctr"/>
            <a:r>
              <a:rPr lang="en-GB" sz="3200" dirty="0">
                <a:solidFill>
                  <a:srgbClr val="FF0000"/>
                </a:solidFill>
                <a:latin typeface="Arial Rounded MT Bold" panose="020F0704030504030204" pitchFamily="34" charset="0"/>
              </a:rPr>
              <a:t>The collaborative economy</a:t>
            </a:r>
            <a:br>
              <a:rPr lang="en-GB" sz="3200" dirty="0">
                <a:solidFill>
                  <a:srgbClr val="FF0000"/>
                </a:solidFill>
                <a:latin typeface="Arial Rounded MT Bold" panose="020F0704030504030204" pitchFamily="34" charset="0"/>
              </a:rPr>
            </a:br>
            <a:r>
              <a:rPr lang="en-GB" sz="3200" dirty="0">
                <a:solidFill>
                  <a:srgbClr val="FF0000"/>
                </a:solidFill>
                <a:latin typeface="Arial Rounded MT Bold" panose="020F0704030504030204" pitchFamily="34" charset="0"/>
              </a:rPr>
              <a:t>in its strictest sense </a:t>
            </a:r>
            <a:br>
              <a:rPr lang="en-GB" sz="3200" dirty="0">
                <a:solidFill>
                  <a:srgbClr val="FF0000"/>
                </a:solidFill>
                <a:latin typeface="Arial Rounded MT Bold" panose="020F0704030504030204" pitchFamily="34" charset="0"/>
              </a:rPr>
            </a:br>
            <a:r>
              <a:rPr lang="en-GB" sz="3200" dirty="0">
                <a:solidFill>
                  <a:srgbClr val="FF0000"/>
                </a:solidFill>
                <a:latin typeface="Arial Rounded MT Bold" panose="020F0704030504030204" pitchFamily="34" charset="0"/>
              </a:rPr>
              <a:t>Definition</a:t>
            </a:r>
            <a:endParaRPr lang="en-GB" sz="3200" u="sng" dirty="0">
              <a:solidFill>
                <a:srgbClr val="E75113"/>
              </a:solidFill>
            </a:endParaRPr>
          </a:p>
          <a:p>
            <a:pPr algn="ctr"/>
            <a:endParaRPr lang="en-GB" sz="3200"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417758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399292"/>
            <a:ext cx="8712968" cy="3908762"/>
          </a:xfrm>
          <a:prstGeom prst="rect">
            <a:avLst/>
          </a:prstGeom>
          <a:noFill/>
        </p:spPr>
        <p:txBody>
          <a:bodyPr wrap="square" rtlCol="0">
            <a:spAutoFit/>
          </a:bodyPr>
          <a:lstStyle/>
          <a:p>
            <a:pPr>
              <a:lnSpc>
                <a:spcPct val="80000"/>
              </a:lnSpc>
            </a:pPr>
            <a:r>
              <a:rPr lang="en-GB" dirty="0">
                <a:solidFill>
                  <a:srgbClr val="E75113"/>
                </a:solidFill>
              </a:rPr>
              <a:t>If a collaborative economy project (in the strictest sense of the term) is to be successful and stay true to its core aims, it must put existing economic mechanisms to good use and adopt a </a:t>
            </a:r>
            <a:r>
              <a:rPr lang="en-GB" i="1" dirty="0">
                <a:solidFill>
                  <a:srgbClr val="E75113"/>
                </a:solidFill>
              </a:rPr>
              <a:t>social and solidarity-based business model (i.e. it must reject negative externalities)</a:t>
            </a:r>
            <a:r>
              <a:rPr lang="en-GB" dirty="0">
                <a:solidFill>
                  <a:srgbClr val="E75113"/>
                </a:solidFill>
              </a:rPr>
              <a:t>:</a:t>
            </a:r>
          </a:p>
          <a:p>
            <a:pPr>
              <a:lnSpc>
                <a:spcPct val="80000"/>
              </a:lnSpc>
            </a:pPr>
            <a:endParaRPr lang="en-GB" sz="2000" dirty="0">
              <a:solidFill>
                <a:srgbClr val="E75113"/>
              </a:solidFill>
            </a:endParaRPr>
          </a:p>
          <a:p>
            <a:pPr marL="266700" lvl="0" indent="-266700">
              <a:lnSpc>
                <a:spcPct val="80000"/>
              </a:lnSpc>
              <a:buFont typeface="Arial" panose="020B0604020202020204" pitchFamily="34" charset="0"/>
              <a:buChar char="•"/>
            </a:pPr>
            <a:r>
              <a:rPr lang="en-GB" dirty="0">
                <a:solidFill>
                  <a:srgbClr val="771C7F"/>
                </a:solidFill>
              </a:rPr>
              <a:t>Fair pay and working conditions</a:t>
            </a:r>
            <a:r>
              <a:rPr lang="en-GB" sz="1400" dirty="0"/>
              <a:t> </a:t>
            </a:r>
          </a:p>
          <a:p>
            <a:pPr marL="266700" lvl="0" indent="-266700">
              <a:lnSpc>
                <a:spcPct val="80000"/>
              </a:lnSpc>
              <a:buFont typeface="Arial" panose="020B0604020202020204" pitchFamily="34" charset="0"/>
              <a:buChar char="•"/>
            </a:pPr>
            <a:endParaRPr lang="en-GB" dirty="0">
              <a:solidFill>
                <a:srgbClr val="771C7F"/>
              </a:solidFill>
            </a:endParaRPr>
          </a:p>
          <a:p>
            <a:pPr marL="266700" lvl="0" indent="-266700">
              <a:lnSpc>
                <a:spcPct val="80000"/>
              </a:lnSpc>
              <a:buFont typeface="Arial" panose="020B0604020202020204" pitchFamily="34" charset="0"/>
              <a:buChar char="•"/>
            </a:pPr>
            <a:r>
              <a:rPr lang="en-GB" dirty="0">
                <a:solidFill>
                  <a:srgbClr val="771C7F"/>
                </a:solidFill>
              </a:rPr>
              <a:t>Consumer protection</a:t>
            </a:r>
            <a:endParaRPr lang="en-GB" i="1" dirty="0">
              <a:solidFill>
                <a:srgbClr val="771C7F"/>
              </a:solidFill>
            </a:endParaRPr>
          </a:p>
          <a:p>
            <a:pPr lvl="0">
              <a:lnSpc>
                <a:spcPct val="80000"/>
              </a:lnSpc>
            </a:pPr>
            <a:endParaRPr lang="en-GB" dirty="0">
              <a:solidFill>
                <a:srgbClr val="771C7F"/>
              </a:solidFill>
            </a:endParaRPr>
          </a:p>
          <a:p>
            <a:pPr marL="266700" lvl="0" indent="-266700">
              <a:lnSpc>
                <a:spcPct val="80000"/>
              </a:lnSpc>
              <a:buFont typeface="Arial" panose="020B0604020202020204" pitchFamily="34" charset="0"/>
              <a:buChar char="•"/>
            </a:pPr>
            <a:r>
              <a:rPr lang="en-GB" dirty="0">
                <a:solidFill>
                  <a:srgbClr val="771C7F"/>
                </a:solidFill>
              </a:rPr>
              <a:t>Environmental protection</a:t>
            </a:r>
          </a:p>
          <a:p>
            <a:pPr lvl="0">
              <a:lnSpc>
                <a:spcPct val="80000"/>
              </a:lnSpc>
            </a:pPr>
            <a:endParaRPr lang="en-GB" i="1" dirty="0">
              <a:solidFill>
                <a:srgbClr val="E75113"/>
              </a:solidFill>
            </a:endParaRPr>
          </a:p>
          <a:p>
            <a:pPr lvl="0">
              <a:lnSpc>
                <a:spcPct val="80000"/>
              </a:lnSpc>
            </a:pPr>
            <a:r>
              <a:rPr lang="en-GB" sz="2000" b="1" i="1" dirty="0">
                <a:solidFill>
                  <a:srgbClr val="E75113"/>
                </a:solidFill>
              </a:rPr>
              <a:t>A collaborative economy project (in the strictest sense of the term) is a social and solidarity economy project.</a:t>
            </a:r>
          </a:p>
          <a:p>
            <a:pPr lvl="0">
              <a:lnSpc>
                <a:spcPct val="80000"/>
              </a:lnSpc>
            </a:pPr>
            <a:endParaRPr lang="en-GB" sz="2000" b="1" i="1" dirty="0">
              <a:solidFill>
                <a:srgbClr val="E75113"/>
              </a:solidFill>
            </a:endParaRPr>
          </a:p>
          <a:p>
            <a:pPr lvl="0">
              <a:lnSpc>
                <a:spcPct val="80000"/>
              </a:lnSpc>
            </a:pPr>
            <a:r>
              <a:rPr lang="en-GB" sz="2000" b="1" i="1" dirty="0">
                <a:solidFill>
                  <a:srgbClr val="E75113"/>
                </a:solidFill>
              </a:rPr>
              <a:t>It must be governed</a:t>
            </a:r>
            <a:r>
              <a:rPr lang="en-GB" sz="1400" dirty="0"/>
              <a:t> </a:t>
            </a:r>
            <a:r>
              <a:rPr lang="en-GB" sz="2000" b="1" i="1" dirty="0">
                <a:solidFill>
                  <a:srgbClr val="E75113"/>
                </a:solidFill>
              </a:rPr>
              <a:t>in a way that aligns with its</a:t>
            </a:r>
            <a:r>
              <a:rPr lang="en-GB" sz="1400" dirty="0"/>
              <a:t> </a:t>
            </a:r>
            <a:r>
              <a:rPr lang="en-GB" sz="2000" b="1" i="1" dirty="0">
                <a:solidFill>
                  <a:srgbClr val="E75113"/>
                </a:solidFill>
              </a:rPr>
              <a:t>purpose at all times.</a:t>
            </a:r>
            <a:endParaRPr lang="en-GB" sz="2000" b="1" dirty="0">
              <a:solidFill>
                <a:srgbClr val="771C7F"/>
              </a:solidFill>
            </a:endParaRPr>
          </a:p>
          <a:p>
            <a:pPr marL="266700" lvl="0" indent="-266700">
              <a:lnSpc>
                <a:spcPct val="80000"/>
              </a:lnSpc>
              <a:buFont typeface="Arial" panose="020B0604020202020204" pitchFamily="34" charset="0"/>
              <a:buChar char="•"/>
            </a:pPr>
            <a:endParaRPr lang="en-GB" sz="2600" dirty="0">
              <a:solidFill>
                <a:srgbClr val="771C7F"/>
              </a:solidFill>
            </a:endParaRPr>
          </a:p>
          <a:p>
            <a:pPr lvl="0">
              <a:lnSpc>
                <a:spcPct val="80000"/>
              </a:lnSpc>
            </a:pPr>
            <a:r>
              <a:rPr lang="en-GB" dirty="0"/>
              <a:t> </a:t>
            </a:r>
          </a:p>
        </p:txBody>
      </p:sp>
      <p:sp>
        <p:nvSpPr>
          <p:cNvPr id="2" name="ZoneTexte 1"/>
          <p:cNvSpPr txBox="1"/>
          <p:nvPr/>
        </p:nvSpPr>
        <p:spPr>
          <a:xfrm>
            <a:off x="4692801" y="3806919"/>
            <a:ext cx="4211960" cy="369332"/>
          </a:xfrm>
          <a:prstGeom prst="rect">
            <a:avLst/>
          </a:prstGeom>
          <a:noFill/>
        </p:spPr>
        <p:txBody>
          <a:bodyPr wrap="square" rtlCol="0">
            <a:spAutoFit/>
          </a:bodyPr>
          <a:lstStyle/>
          <a:p>
            <a:endParaRPr lang="nl-BE" dirty="0"/>
          </a:p>
        </p:txBody>
      </p:sp>
      <p:sp>
        <p:nvSpPr>
          <p:cNvPr id="5" name="ZoneTexte 4"/>
          <p:cNvSpPr txBox="1"/>
          <p:nvPr/>
        </p:nvSpPr>
        <p:spPr>
          <a:xfrm>
            <a:off x="-87777" y="87474"/>
            <a:ext cx="9144000" cy="1077218"/>
          </a:xfrm>
          <a:prstGeom prst="rect">
            <a:avLst/>
          </a:prstGeom>
          <a:noFill/>
        </p:spPr>
        <p:txBody>
          <a:bodyPr wrap="square" rtlCol="0">
            <a:spAutoFit/>
          </a:bodyPr>
          <a:lstStyle/>
          <a:p>
            <a:pPr algn="ctr"/>
            <a:r>
              <a:rPr lang="en-GB" sz="3200" dirty="0">
                <a:solidFill>
                  <a:srgbClr val="FF0000"/>
                </a:solidFill>
                <a:latin typeface="Arial Rounded MT Bold" panose="020F0704030504030204" pitchFamily="34" charset="0"/>
              </a:rPr>
              <a:t>The collaborative economy</a:t>
            </a:r>
            <a:br>
              <a:rPr lang="en-GB" sz="3200" dirty="0">
                <a:solidFill>
                  <a:srgbClr val="FF0000"/>
                </a:solidFill>
                <a:latin typeface="Arial Rounded MT Bold" panose="020F0704030504030204" pitchFamily="34" charset="0"/>
              </a:rPr>
            </a:br>
            <a:r>
              <a:rPr lang="en-GB" sz="3200" dirty="0">
                <a:solidFill>
                  <a:srgbClr val="FF0000"/>
                </a:solidFill>
                <a:latin typeface="Arial Rounded MT Bold" panose="020F0704030504030204" pitchFamily="34" charset="0"/>
              </a:rPr>
              <a:t>in its strictest sense</a:t>
            </a:r>
          </a:p>
        </p:txBody>
      </p:sp>
    </p:spTree>
    <p:extLst>
      <p:ext uri="{BB962C8B-B14F-4D97-AF65-F5344CB8AC3E}">
        <p14:creationId xmlns:p14="http://schemas.microsoft.com/office/powerpoint/2010/main" val="3320273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545636"/>
            <a:ext cx="9144000" cy="923330"/>
          </a:xfrm>
          <a:prstGeom prst="rect">
            <a:avLst/>
          </a:prstGeom>
          <a:noFill/>
        </p:spPr>
        <p:txBody>
          <a:bodyPr wrap="square" rtlCol="0">
            <a:spAutoFit/>
          </a:bodyPr>
          <a:lstStyle/>
          <a:p>
            <a:pPr algn="ctr"/>
            <a:r>
              <a:rPr lang="en-GB" sz="5400" dirty="0">
                <a:solidFill>
                  <a:srgbClr val="931C3E"/>
                </a:solidFill>
                <a:latin typeface="Arial Rounded MT Bold" panose="020F0704030504030204" pitchFamily="34" charset="0"/>
              </a:rPr>
              <a:t>The cooperative model</a:t>
            </a:r>
            <a:endParaRPr lang="en-GB" sz="4800" dirty="0">
              <a:solidFill>
                <a:srgbClr val="931C3E"/>
              </a:solidFill>
              <a:latin typeface="+mj-lt"/>
            </a:endParaRPr>
          </a:p>
        </p:txBody>
      </p:sp>
      <p:sp>
        <p:nvSpPr>
          <p:cNvPr id="2" name="ZoneTexte 1"/>
          <p:cNvSpPr txBox="1"/>
          <p:nvPr/>
        </p:nvSpPr>
        <p:spPr>
          <a:xfrm>
            <a:off x="4932040" y="3813888"/>
            <a:ext cx="4211960" cy="369332"/>
          </a:xfrm>
          <a:prstGeom prst="rect">
            <a:avLst/>
          </a:prstGeom>
          <a:noFill/>
        </p:spPr>
        <p:txBody>
          <a:bodyPr wrap="square" rtlCol="0">
            <a:spAutoFit/>
          </a:bodyPr>
          <a:lstStyle/>
          <a:p>
            <a:endParaRPr lang="nl-BE" dirty="0"/>
          </a:p>
        </p:txBody>
      </p:sp>
    </p:spTree>
    <p:extLst>
      <p:ext uri="{BB962C8B-B14F-4D97-AF65-F5344CB8AC3E}">
        <p14:creationId xmlns:p14="http://schemas.microsoft.com/office/powerpoint/2010/main" val="1653191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3568</TotalTime>
  <Words>934</Words>
  <Application>Microsoft Office PowerPoint</Application>
  <PresentationFormat>Affichage à l'écran (16:9)</PresentationFormat>
  <Paragraphs>203</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Dan</dc:creator>
  <cp:lastModifiedBy>Ciriec - Lindsay Escole</cp:lastModifiedBy>
  <cp:revision>111</cp:revision>
  <dcterms:created xsi:type="dcterms:W3CDTF">2011-01-14T13:21:53Z</dcterms:created>
  <dcterms:modified xsi:type="dcterms:W3CDTF">2018-05-28T12:17:55Z</dcterms:modified>
</cp:coreProperties>
</file>